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26" r:id="rId2"/>
  </p:sldMasterIdLst>
  <p:notesMasterIdLst>
    <p:notesMasterId r:id="rId9"/>
  </p:notesMasterIdLst>
  <p:sldIdLst>
    <p:sldId id="911" r:id="rId3"/>
    <p:sldId id="899" r:id="rId4"/>
    <p:sldId id="1009" r:id="rId5"/>
    <p:sldId id="924" r:id="rId6"/>
    <p:sldId id="1008" r:id="rId7"/>
    <p:sldId id="90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e Hoegh-Guldberg" initials="O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A20"/>
    <a:srgbClr val="FC02FF"/>
    <a:srgbClr val="C14A1E"/>
    <a:srgbClr val="13284C"/>
    <a:srgbClr val="070707"/>
    <a:srgbClr val="070EFF"/>
    <a:srgbClr val="FF0000"/>
    <a:srgbClr val="314CD5"/>
    <a:srgbClr val="E5DC4D"/>
    <a:srgbClr val="962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9"/>
    <p:restoredTop sz="85690" autoAdjust="0"/>
  </p:normalViewPr>
  <p:slideViewPr>
    <p:cSldViewPr snapToGrid="0" snapToObjects="1">
      <p:cViewPr varScale="1">
        <p:scale>
          <a:sx n="84" d="100"/>
          <a:sy n="84" d="100"/>
        </p:scale>
        <p:origin x="13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6E80-0778-3441-A334-C2BE5FBFDB4C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5561C-9308-4243-95D5-FCF5C25DAC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79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5686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Growth-rate (left) and level (right) projections combining econometric estimates of temperature impacts on economic growth with HAPPI projections of 1.5°C relative to no additional warming (</a:t>
            </a:r>
            <a:r>
              <a:rPr lang="en-GB" i="1">
                <a:latin typeface="Arial" charset="0"/>
                <a:cs typeface="msgothic" charset="0"/>
              </a:rPr>
              <a:t>a,d</a:t>
            </a:r>
            <a:r>
              <a:rPr lang="en-GB">
                <a:latin typeface="Arial" charset="0"/>
                <a:cs typeface="msgothic" charset="0"/>
              </a:rPr>
              <a:t>), 2°C (</a:t>
            </a:r>
            <a:r>
              <a:rPr lang="en-GB" i="1">
                <a:latin typeface="Arial" charset="0"/>
                <a:cs typeface="msgothic" charset="0"/>
              </a:rPr>
              <a:t>b,e</a:t>
            </a:r>
            <a:r>
              <a:rPr lang="en-GB">
                <a:latin typeface="Arial" charset="0"/>
                <a:cs typeface="msgothic" charset="0"/>
              </a:rPr>
              <a:t>) and 1.5°C compared to 2°C warming (</a:t>
            </a:r>
            <a:r>
              <a:rPr lang="en-GB" i="1">
                <a:latin typeface="Arial" charset="0"/>
                <a:cs typeface="msgothic" charset="0"/>
              </a:rPr>
              <a:t>c,f</a:t>
            </a:r>
            <a:r>
              <a:rPr lang="en-GB">
                <a:latin typeface="Arial" charset="0"/>
                <a:cs typeface="msgothic" charset="0"/>
              </a:rPr>
              <a:t>). (</a:t>
            </a:r>
            <a:r>
              <a:rPr lang="en-GB" i="1">
                <a:latin typeface="Arial" charset="0"/>
                <a:cs typeface="msgothic" charset="0"/>
              </a:rPr>
              <a:t>a–c</a:t>
            </a:r>
            <a:r>
              <a:rPr lang="en-GB">
                <a:latin typeface="Arial" charset="0"/>
                <a:cs typeface="msgothic" charset="0"/>
              </a:rPr>
              <a:t>) Maps of projected median impacts on economic growth Δln(GDP </a:t>
            </a:r>
            <a:r>
              <a:rPr lang="en-GB" i="1">
                <a:latin typeface="Arial" charset="0"/>
                <a:cs typeface="msgothic" charset="0"/>
              </a:rPr>
              <a:t>per capita</a:t>
            </a:r>
            <a:r>
              <a:rPr lang="en-GB">
                <a:latin typeface="Arial" charset="0"/>
                <a:cs typeface="msgothic" charset="0"/>
              </a:rPr>
              <a:t>), where countries are coloured if their 95% range falls outside of zero (as determined from figure 4). Countries where the 95% percentile range falls below (above) zero are shown in purple (green). (</a:t>
            </a:r>
            <a:r>
              <a:rPr lang="en-GB" i="1">
                <a:latin typeface="Arial" charset="0"/>
                <a:cs typeface="msgothic" charset="0"/>
              </a:rPr>
              <a:t>d–f</a:t>
            </a:r>
            <a:r>
              <a:rPr lang="en-GB">
                <a:latin typeface="Arial" charset="0"/>
                <a:cs typeface="msgothic" charset="0"/>
              </a:rPr>
              <a:t>) The projected percentage difference in global average GDP </a:t>
            </a:r>
            <a:r>
              <a:rPr lang="en-GB" i="1">
                <a:latin typeface="Arial" charset="0"/>
                <a:cs typeface="msgothic" charset="0"/>
              </a:rPr>
              <a:t>per capita</a:t>
            </a:r>
            <a:r>
              <a:rPr lang="en-GB">
                <a:latin typeface="Arial" charset="0"/>
                <a:cs typeface="msgothic" charset="0"/>
              </a:rPr>
              <a:t> relative to the baseline SSP2 scenario under 1.5°C (</a:t>
            </a:r>
            <a:r>
              <a:rPr lang="en-GB" i="1">
                <a:latin typeface="Arial" charset="0"/>
                <a:cs typeface="msgothic" charset="0"/>
              </a:rPr>
              <a:t>d</a:t>
            </a:r>
            <a:r>
              <a:rPr lang="en-GB">
                <a:latin typeface="Arial" charset="0"/>
                <a:cs typeface="msgothic" charset="0"/>
              </a:rPr>
              <a:t>) and 2°C (</a:t>
            </a:r>
            <a:r>
              <a:rPr lang="en-GB" i="1">
                <a:latin typeface="Arial" charset="0"/>
                <a:cs typeface="msgothic" charset="0"/>
              </a:rPr>
              <a:t>e</a:t>
            </a:r>
            <a:r>
              <a:rPr lang="en-GB">
                <a:latin typeface="Arial" charset="0"/>
                <a:cs typeface="msgothic" charset="0"/>
              </a:rPr>
              <a:t>) warming, as well as 1.5 relative to 2°C (</a:t>
            </a:r>
            <a:r>
              <a:rPr lang="en-GB" i="1">
                <a:latin typeface="Arial" charset="0"/>
                <a:cs typeface="msgothic" charset="0"/>
              </a:rPr>
              <a:t>f</a:t>
            </a:r>
            <a:r>
              <a:rPr lang="en-GB">
                <a:latin typeface="Arial" charset="0"/>
                <a:cs typeface="msgothic" charset="0"/>
              </a:rPr>
              <a:t>). Target temperatures are assumed to be reached in 2100 for the level projections. Shading corresponds to the 67% range (darkest), to 95% and 99% (lightest), with the median projection given as the solid line.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C2.6 Additional annual average energy-related investments over the period 2016 to 2050 due to mitigation in pathways limiting warming to 1.5°C are estimated to be around </a:t>
            </a:r>
            <a:r>
              <a:rPr lang="en-US" sz="1200" b="1" dirty="0">
                <a:solidFill>
                  <a:srgbClr val="FF0000"/>
                </a:solidFill>
              </a:rPr>
              <a:t>830 billion USD2010 </a:t>
            </a:r>
            <a:r>
              <a:rPr lang="en-US" sz="1200" dirty="0"/>
              <a:t>(range of 150 billion to 1700 billion USD2010 across six models</a:t>
            </a:r>
            <a:r>
              <a:rPr lang="en-US" sz="1200" baseline="30000" dirty="0"/>
              <a:t>17</a:t>
            </a:r>
            <a:r>
              <a:rPr lang="en-US" sz="1200" dirty="0"/>
              <a:t>). This corresponds to total annual average energy supply investments of </a:t>
            </a:r>
            <a:r>
              <a:rPr lang="en-US" sz="1200" b="1" dirty="0">
                <a:solidFill>
                  <a:srgbClr val="7030A0"/>
                </a:solidFill>
              </a:rPr>
              <a:t>1460 to 3510 billion USD2010 </a:t>
            </a:r>
            <a:r>
              <a:rPr lang="en-US" sz="1200" dirty="0"/>
              <a:t>and total annual average energy demand investments of </a:t>
            </a:r>
            <a:r>
              <a:rPr lang="en-US" sz="1200" b="1" dirty="0">
                <a:solidFill>
                  <a:srgbClr val="7030A0"/>
                </a:solidFill>
              </a:rPr>
              <a:t>640 to 910 billion USD2010 </a:t>
            </a:r>
            <a:r>
              <a:rPr lang="en-US" sz="1200" dirty="0"/>
              <a:t>for the period 2016 to 2050, and an increase in total energy-related investments of about </a:t>
            </a:r>
            <a:r>
              <a:rPr lang="en-US" sz="1200" b="1" dirty="0">
                <a:solidFill>
                  <a:srgbClr val="FF0000"/>
                </a:solidFill>
              </a:rPr>
              <a:t>12% </a:t>
            </a:r>
            <a:r>
              <a:rPr lang="en-US" sz="1200" dirty="0"/>
              <a:t>(range of 3% to 24%) in 1.5°C pathways relative to 2°C pathways. Average annual investment in low-carbon energy technologies and energy efficiency are </a:t>
            </a:r>
            <a:r>
              <a:rPr lang="en-US" sz="1200" b="1" dirty="0" err="1">
                <a:solidFill>
                  <a:srgbClr val="00B050"/>
                </a:solidFill>
              </a:rPr>
              <a:t>upscaled</a:t>
            </a:r>
            <a:r>
              <a:rPr lang="en-US" sz="1200" b="1" dirty="0">
                <a:solidFill>
                  <a:srgbClr val="00B050"/>
                </a:solidFill>
              </a:rPr>
              <a:t> by roughly a factor of six (range of factor of 4 to 10) by 2050 compared to 2015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dirty="0"/>
              <a:t>(</a:t>
            </a:r>
            <a:r>
              <a:rPr lang="en-US" sz="1200" i="1" dirty="0"/>
              <a:t>medium confidence</a:t>
            </a:r>
            <a:r>
              <a:rPr lang="en-US" sz="1200" dirty="0"/>
              <a:t>). {2.5.2, Box 4.8, Figure 2.27}</a:t>
            </a:r>
            <a:endParaRPr lang="en-US" sz="12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561C-9308-4243-95D5-FCF5C25DAC9F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63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36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9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13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A931BF-40E3-E544-90B3-C11DC0B632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5" name="Picture 7" descr="IPCClogoWMOUNEP_BL.ai">
            <a:extLst>
              <a:ext uri="{FF2B5EF4-FFF2-40B4-BE49-F238E27FC236}">
                <a16:creationId xmlns:a16="http://schemas.microsoft.com/office/drawing/2014/main" id="{B3D95CDC-E88D-C949-BD34-80D43CD9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8557649" cy="800100"/>
          </a:xfrm>
        </p:spPr>
        <p:txBody>
          <a:bodyPr anchor="t">
            <a:normAutofit/>
          </a:bodyPr>
          <a:lstStyle>
            <a:lvl1pPr algn="l">
              <a:defRPr sz="2200" b="0" i="0" baseline="0">
                <a:solidFill>
                  <a:srgbClr val="4073A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8557650" cy="4608000"/>
          </a:xfrm>
        </p:spPr>
        <p:txBody>
          <a:bodyPr/>
          <a:lstStyle>
            <a:lvl1pPr marL="144000" marR="0" indent="-14400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4073AC"/>
              </a:buClr>
              <a:buSzTx/>
              <a:buFont typeface="Arial"/>
              <a:buChar char="•"/>
              <a:tabLst/>
              <a:defRPr kumimoji="0" lang="fr-CH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defRPr>
            </a:lvl1pPr>
            <a:lvl2pPr marL="144000" marR="0" indent="-1440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073AC"/>
              </a:buClr>
              <a:buSzPct val="90000"/>
              <a:buFont typeface="Arial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defRPr>
            </a:lvl2pPr>
            <a:lvl3pPr marL="144000" indent="-144000">
              <a:buClr>
                <a:srgbClr val="4073AC"/>
              </a:buClr>
              <a:buFont typeface="Arial"/>
              <a:buChar char="•"/>
              <a:tabLst/>
              <a:defRPr sz="1800" b="0" i="0" baseline="0">
                <a:latin typeface="Verdana"/>
                <a:cs typeface="Verdana"/>
              </a:defRPr>
            </a:lvl3pPr>
            <a:lvl4pPr>
              <a:defRPr sz="1800" b="0" i="0">
                <a:latin typeface="Frutiger 57Cn"/>
                <a:cs typeface="Frutiger 57Cn"/>
              </a:defRPr>
            </a:lvl4pPr>
            <a:lvl5pPr>
              <a:defRPr sz="1800" b="0" i="0">
                <a:latin typeface="Frutiger 57Cn"/>
                <a:cs typeface="Frutiger 57Cn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259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01/11/2016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5533" y="6339456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BA2ACBB-93A8-C04C-81C3-8DF82D2BA0EA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0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6754D18-F645-2E43-9A1C-081360FF6AFF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93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6E3F91E-7559-D948-BBEC-9FEE2B856A2B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618CBF3-05A6-CE4F-B8E9-76FFCC574C48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3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D1395F-67E6-3A4A-A482-8B344D6A05E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49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E3E0E0E-DB1D-644F-8193-F38D4522B916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73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55CB36-B0BF-F449-BA4A-ECFE4893E956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6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24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9ABD04A-AE8D-734E-AB36-AF7D3EA3F88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1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2EC2D7-401A-6D4E-BB35-940AFF01E6EE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05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3BB93A7-F657-8347-93BE-F54CE241B0DC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9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2" y="6348432"/>
            <a:ext cx="15477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08/07/2015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CFCC15: Global emissions and their implications for climate targets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8432"/>
            <a:ext cx="6337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5075DC-81D9-9D49-A82B-38BC345C8CE0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2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5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82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90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3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91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10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39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7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334" y="1600200"/>
            <a:ext cx="8822266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OMS_logo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/>
          <a:stretch/>
        </p:blipFill>
        <p:spPr>
          <a:xfrm>
            <a:off x="8297333" y="6006964"/>
            <a:ext cx="795868" cy="857384"/>
          </a:xfrm>
          <a:prstGeom prst="rect">
            <a:avLst/>
          </a:prstGeom>
        </p:spPr>
      </p:pic>
      <p:pic>
        <p:nvPicPr>
          <p:cNvPr id="2" name="Picture 1" descr="ECI_logo.tiff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640" y="6030913"/>
            <a:ext cx="847120" cy="804764"/>
          </a:xfrm>
          <a:prstGeom prst="rect">
            <a:avLst/>
          </a:prstGeom>
        </p:spPr>
      </p:pic>
      <p:pic>
        <p:nvPicPr>
          <p:cNvPr id="9" name="Picture 8" descr="OMS_logo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97333" y="58757"/>
            <a:ext cx="846667" cy="857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influence on climate:</a:t>
            </a:r>
            <a:br>
              <a:rPr lang="en-US" dirty="0"/>
            </a:br>
            <a:r>
              <a:rPr lang="en-US" dirty="0"/>
              <a:t>It’s real, it’s serious &amp; it’s fixable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Myles Allen</a:t>
            </a:r>
          </a:p>
          <a:p>
            <a:r>
              <a:rPr lang="en-US" sz="2000" dirty="0"/>
              <a:t>Environmental Change Institute, School of Geography and the Environment and Department of Physics</a:t>
            </a:r>
          </a:p>
          <a:p>
            <a:r>
              <a:rPr lang="en-US" dirty="0"/>
              <a:t>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316631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It’s real: climate change is already happening</a:t>
            </a:r>
            <a:endParaRPr lang="en-US" sz="2400" dirty="0"/>
          </a:p>
        </p:txBody>
      </p:sp>
      <p:pic>
        <p:nvPicPr>
          <p:cNvPr id="4" name="Picture 3" descr="SPM1_03102018_V1.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r="11313" b="50635"/>
          <a:stretch/>
        </p:blipFill>
        <p:spPr>
          <a:xfrm>
            <a:off x="13652" y="1003303"/>
            <a:ext cx="8910215" cy="53424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87333" y="4269335"/>
            <a:ext cx="4436534" cy="150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14800" y="3041227"/>
            <a:ext cx="1303867" cy="905933"/>
          </a:xfrm>
          <a:prstGeom prst="straightConnector1">
            <a:avLst/>
          </a:prstGeom>
          <a:ln w="38100" cmpd="sng">
            <a:solidFill>
              <a:srgbClr val="C14A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729">
            <a:off x="7792899" y="4326984"/>
            <a:ext cx="1274504" cy="16491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A427AC-E4B0-0E42-8EA0-6A98D245B4C6}"/>
              </a:ext>
            </a:extLst>
          </p:cNvPr>
          <p:cNvSpPr txBox="1">
            <a:spLocks/>
          </p:cNvSpPr>
          <p:nvPr/>
        </p:nvSpPr>
        <p:spPr>
          <a:xfrm>
            <a:off x="4478477" y="4118663"/>
            <a:ext cx="3449102" cy="1644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 baseline="0">
                <a:solidFill>
                  <a:srgbClr val="4073A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/>
              <a:t>IPCC: </a:t>
            </a:r>
            <a:r>
              <a:rPr lang="en-US" dirty="0"/>
              <a:t>Global warming has passed 1°C, increasing at over 0.2°C per decade, and at the current rate will reach 1.5°C around 2040</a:t>
            </a:r>
          </a:p>
        </p:txBody>
      </p:sp>
    </p:spTree>
    <p:extLst>
      <p:ext uri="{BB962C8B-B14F-4D97-AF65-F5344CB8AC3E}">
        <p14:creationId xmlns:p14="http://schemas.microsoft.com/office/powerpoint/2010/main" val="12288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It’s real: climate change is already happening</a:t>
            </a:r>
            <a:endParaRPr lang="en-US" sz="2400" dirty="0"/>
          </a:p>
        </p:txBody>
      </p:sp>
      <p:pic>
        <p:nvPicPr>
          <p:cNvPr id="4" name="Picture 3" descr="SPM1_03102018_V1.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r="11313" b="50635"/>
          <a:stretch/>
        </p:blipFill>
        <p:spPr>
          <a:xfrm>
            <a:off x="13652" y="1003303"/>
            <a:ext cx="8910215" cy="53424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87333" y="4269335"/>
            <a:ext cx="4436534" cy="150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14800" y="3041227"/>
            <a:ext cx="1303867" cy="905933"/>
          </a:xfrm>
          <a:prstGeom prst="straightConnector1">
            <a:avLst/>
          </a:prstGeom>
          <a:ln w="38100" cmpd="sng">
            <a:solidFill>
              <a:srgbClr val="C14A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729">
            <a:off x="7792899" y="4326984"/>
            <a:ext cx="1274504" cy="16491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A427AC-E4B0-0E42-8EA0-6A98D245B4C6}"/>
              </a:ext>
            </a:extLst>
          </p:cNvPr>
          <p:cNvSpPr txBox="1">
            <a:spLocks/>
          </p:cNvSpPr>
          <p:nvPr/>
        </p:nvSpPr>
        <p:spPr>
          <a:xfrm>
            <a:off x="4478477" y="4118663"/>
            <a:ext cx="3449102" cy="1644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 baseline="0">
                <a:solidFill>
                  <a:srgbClr val="4073A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Which means we have to reduce global emissions to zero well before 2060 to have a good chance of limiting warming to 1.5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320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61" y="6335226"/>
            <a:ext cx="682560" cy="37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0"/>
          <a:stretch/>
        </p:blipFill>
        <p:spPr bwMode="auto">
          <a:xfrm>
            <a:off x="228602" y="1663700"/>
            <a:ext cx="7682815" cy="47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52700" y="1587500"/>
            <a:ext cx="38735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 2°C relative to no additional warming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defTabSz="456867" fontAlgn="base">
              <a:spcBef>
                <a:spcPct val="0"/>
              </a:spcBef>
              <a:spcAft>
                <a:spcPct val="0"/>
              </a:spcAft>
            </a:pPr>
            <a:r>
              <a:rPr lang="en-GB" sz="900">
                <a:latin typeface="Arial" charset="0"/>
              </a:rPr>
              <a:t>© 2018 The Authors.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A931BF-40E3-E544-90B3-C11DC0B6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2" y="304800"/>
            <a:ext cx="8813798" cy="1168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 baseline="0">
                <a:solidFill>
                  <a:srgbClr val="4073A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/>
              <a:t>It’s serious: continued climate change will cause substantial, pervasive and irreversible harm to vulnerable societies and ecosystems in many regions of the world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38761" y="1587500"/>
            <a:ext cx="6908116" cy="2514594"/>
            <a:chOff x="1138761" y="1587500"/>
            <a:chExt cx="6908116" cy="2514594"/>
          </a:xfrm>
        </p:grpSpPr>
        <p:grpSp>
          <p:nvGrpSpPr>
            <p:cNvPr id="6" name="Group 5"/>
            <p:cNvGrpSpPr/>
            <p:nvPr/>
          </p:nvGrpSpPr>
          <p:grpSpPr>
            <a:xfrm>
              <a:off x="1138761" y="1917699"/>
              <a:ext cx="6908116" cy="2184395"/>
              <a:chOff x="1138761" y="1917699"/>
              <a:chExt cx="6908116" cy="2184395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93" t="9481" r="38579" b="67139"/>
              <a:stretch/>
            </p:blipFill>
            <p:spPr bwMode="auto">
              <a:xfrm>
                <a:off x="1138761" y="1917699"/>
                <a:ext cx="3889719" cy="18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37" t="9972" r="-1701" b="61907"/>
              <a:stretch/>
            </p:blipFill>
            <p:spPr bwMode="auto">
              <a:xfrm>
                <a:off x="5207000" y="1917699"/>
                <a:ext cx="2839877" cy="2184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2540000" y="1587500"/>
              <a:ext cx="38735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1.5°C relative to no additional warming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36900" y="3975088"/>
            <a:ext cx="20701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1.5°C relative to 2°C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8761" y="4102094"/>
            <a:ext cx="6908116" cy="246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54140" y="6334506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defTabSz="456867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latin typeface="Arial" charset="0"/>
              </a:rPr>
              <a:t>Felix </a:t>
            </a:r>
            <a:r>
              <a:rPr lang="en-GB" sz="1100" b="1" dirty="0" err="1">
                <a:latin typeface="Arial" charset="0"/>
              </a:rPr>
              <a:t>Pretis</a:t>
            </a:r>
            <a:r>
              <a:rPr lang="en-GB" sz="1100" b="1" dirty="0">
                <a:latin typeface="Arial" charset="0"/>
              </a:rPr>
              <a:t> et al. Phil. Trans. R. Soc. A 2018;376:20160460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595982-154B-1842-AF31-53B0875E6E3E}"/>
              </a:ext>
            </a:extLst>
          </p:cNvPr>
          <p:cNvSpPr/>
          <p:nvPr/>
        </p:nvSpPr>
        <p:spPr>
          <a:xfrm>
            <a:off x="1508760" y="3975088"/>
            <a:ext cx="3698240" cy="127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D3BAE0-98BB-E547-907A-35475D399FE4}"/>
              </a:ext>
            </a:extLst>
          </p:cNvPr>
          <p:cNvSpPr txBox="1">
            <a:spLocks/>
          </p:cNvSpPr>
          <p:nvPr/>
        </p:nvSpPr>
        <p:spPr>
          <a:xfrm>
            <a:off x="1143564" y="4429574"/>
            <a:ext cx="6908116" cy="16525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 baseline="0">
                <a:solidFill>
                  <a:srgbClr val="4073A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/>
              <a:t>IPCC: </a:t>
            </a:r>
            <a:r>
              <a:rPr lang="en-US" sz="2000" dirty="0"/>
              <a:t>“Countries in the tropics and Southern Hemisphere subtropics are projected to experience the largest impacts on </a:t>
            </a:r>
            <a:r>
              <a:rPr lang="en-US" sz="2000" b="1" dirty="0"/>
              <a:t>economic growth </a:t>
            </a:r>
            <a:r>
              <a:rPr lang="en-US" sz="2000" dirty="0"/>
              <a:t>due to climate change should global warming increase from 1.5°C to 2°C”</a:t>
            </a:r>
          </a:p>
        </p:txBody>
      </p:sp>
    </p:spTree>
    <p:extLst>
      <p:ext uri="{BB962C8B-B14F-4D97-AF65-F5344CB8AC3E}">
        <p14:creationId xmlns:p14="http://schemas.microsoft.com/office/powerpoint/2010/main" val="3424516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M3a_041020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18801" r="36987" b="41538"/>
          <a:stretch/>
        </p:blipFill>
        <p:spPr>
          <a:xfrm>
            <a:off x="1234440" y="1105933"/>
            <a:ext cx="5715000" cy="52028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E383ECD-8ACF-0549-B334-10520696931F}"/>
              </a:ext>
            </a:extLst>
          </p:cNvPr>
          <p:cNvSpPr/>
          <p:nvPr/>
        </p:nvSpPr>
        <p:spPr>
          <a:xfrm>
            <a:off x="3359629" y="2338218"/>
            <a:ext cx="2904013" cy="86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32120-5604-684F-842B-914AEC7BE645}"/>
              </a:ext>
            </a:extLst>
          </p:cNvPr>
          <p:cNvGrpSpPr/>
          <p:nvPr/>
        </p:nvGrpSpPr>
        <p:grpSpPr>
          <a:xfrm>
            <a:off x="1385883" y="4448063"/>
            <a:ext cx="5280506" cy="523220"/>
            <a:chOff x="1385883" y="4448063"/>
            <a:chExt cx="5280506" cy="52322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49D9CAC-D74E-EE46-8B8E-EF8AB7D37B23}"/>
                </a:ext>
              </a:extLst>
            </p:cNvPr>
            <p:cNvCxnSpPr/>
            <p:nvPr/>
          </p:nvCxnSpPr>
          <p:spPr>
            <a:xfrm>
              <a:off x="1767840" y="4708929"/>
              <a:ext cx="4898549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F34096-6758-354D-8519-B5F0734D139D}"/>
                </a:ext>
              </a:extLst>
            </p:cNvPr>
            <p:cNvSpPr txBox="1"/>
            <p:nvPr/>
          </p:nvSpPr>
          <p:spPr>
            <a:xfrm>
              <a:off x="1385883" y="4448063"/>
              <a:ext cx="36740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97A88F-9AF0-4742-8819-A0625C10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304800"/>
            <a:ext cx="8557649" cy="1318708"/>
          </a:xfrm>
        </p:spPr>
        <p:txBody>
          <a:bodyPr>
            <a:normAutofit/>
          </a:bodyPr>
          <a:lstStyle/>
          <a:p>
            <a:pPr>
              <a:tabLst>
                <a:tab pos="711200" algn="l"/>
              </a:tabLst>
            </a:pPr>
            <a:r>
              <a:rPr lang="en-AU" sz="2400" b="1" dirty="0"/>
              <a:t>It’s fixable: there are achievable pathways limiting warming to 1.5°C</a:t>
            </a:r>
            <a:endParaRPr lang="en-A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7" descr="IPCClogoWMOUNEP_BL.ai">
            <a:extLst>
              <a:ext uri="{FF2B5EF4-FFF2-40B4-BE49-F238E27FC236}">
                <a16:creationId xmlns:a16="http://schemas.microsoft.com/office/drawing/2014/main" id="{B3D95CDC-E88D-C949-BD34-80D43CD97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F192D97-586D-754B-A468-9713D2E6FA99}"/>
              </a:ext>
            </a:extLst>
          </p:cNvPr>
          <p:cNvGrpSpPr/>
          <p:nvPr/>
        </p:nvGrpSpPr>
        <p:grpSpPr>
          <a:xfrm>
            <a:off x="2331720" y="2573991"/>
            <a:ext cx="4365149" cy="2180889"/>
            <a:chOff x="2331720" y="2573991"/>
            <a:chExt cx="4365149" cy="218088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8405CAD-299C-8544-BEE7-AFAA50C28202}"/>
                </a:ext>
              </a:extLst>
            </p:cNvPr>
            <p:cNvCxnSpPr>
              <a:cxnSpLocks/>
            </p:cNvCxnSpPr>
            <p:nvPr/>
          </p:nvCxnSpPr>
          <p:spPr>
            <a:xfrm>
              <a:off x="2331720" y="2573991"/>
              <a:ext cx="1356360" cy="2180889"/>
            </a:xfrm>
            <a:prstGeom prst="straightConnector1">
              <a:avLst/>
            </a:prstGeom>
            <a:ln w="57150" cmpd="sng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508662D-E8B1-9C4C-B577-A5EBA7242689}"/>
                </a:ext>
              </a:extLst>
            </p:cNvPr>
            <p:cNvCxnSpPr>
              <a:cxnSpLocks/>
            </p:cNvCxnSpPr>
            <p:nvPr/>
          </p:nvCxnSpPr>
          <p:spPr>
            <a:xfrm>
              <a:off x="3651568" y="4724169"/>
              <a:ext cx="3045301" cy="0"/>
            </a:xfrm>
            <a:prstGeom prst="straightConnector1">
              <a:avLst/>
            </a:prstGeom>
            <a:ln w="57150" cmpd="sng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AD2B1C-9D22-FB4F-BF8D-1EBBFF19FB63}"/>
              </a:ext>
            </a:extLst>
          </p:cNvPr>
          <p:cNvGrpSpPr/>
          <p:nvPr/>
        </p:nvGrpSpPr>
        <p:grpSpPr>
          <a:xfrm>
            <a:off x="2331720" y="2573991"/>
            <a:ext cx="4365149" cy="2546649"/>
            <a:chOff x="2331720" y="2573991"/>
            <a:chExt cx="4365149" cy="254664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A52BB7B-6387-8B43-B166-FBE13E0A9032}"/>
                </a:ext>
              </a:extLst>
            </p:cNvPr>
            <p:cNvCxnSpPr>
              <a:cxnSpLocks/>
            </p:cNvCxnSpPr>
            <p:nvPr/>
          </p:nvCxnSpPr>
          <p:spPr>
            <a:xfrm>
              <a:off x="2331720" y="2573991"/>
              <a:ext cx="548640" cy="15471"/>
            </a:xfrm>
            <a:prstGeom prst="straightConnector1">
              <a:avLst/>
            </a:prstGeom>
            <a:ln w="5715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ABFB1C6-10B1-F847-AD92-813EB52793BA}"/>
                </a:ext>
              </a:extLst>
            </p:cNvPr>
            <p:cNvCxnSpPr>
              <a:cxnSpLocks/>
            </p:cNvCxnSpPr>
            <p:nvPr/>
          </p:nvCxnSpPr>
          <p:spPr>
            <a:xfrm>
              <a:off x="2824428" y="2573991"/>
              <a:ext cx="1547230" cy="2546649"/>
            </a:xfrm>
            <a:prstGeom prst="straightConnector1">
              <a:avLst/>
            </a:prstGeom>
            <a:ln w="5715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2CF199-D49D-E54E-AACF-AB03DD5FB2A2}"/>
                </a:ext>
              </a:extLst>
            </p:cNvPr>
            <p:cNvCxnSpPr>
              <a:cxnSpLocks/>
            </p:cNvCxnSpPr>
            <p:nvPr/>
          </p:nvCxnSpPr>
          <p:spPr>
            <a:xfrm>
              <a:off x="4325938" y="5074920"/>
              <a:ext cx="2370931" cy="0"/>
            </a:xfrm>
            <a:prstGeom prst="straightConnector1">
              <a:avLst/>
            </a:prstGeom>
            <a:ln w="5715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01956A-6B21-C749-A086-920CFF1D8804}"/>
              </a:ext>
            </a:extLst>
          </p:cNvPr>
          <p:cNvSpPr txBox="1"/>
          <p:nvPr/>
        </p:nvSpPr>
        <p:spPr>
          <a:xfrm>
            <a:off x="5129658" y="1614988"/>
            <a:ext cx="36895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4546A"/>
                </a:solidFill>
              </a:rPr>
              <a:t>Every </a:t>
            </a:r>
            <a:r>
              <a:rPr lang="en-US" sz="2200" dirty="0" err="1">
                <a:solidFill>
                  <a:srgbClr val="44546A"/>
                </a:solidFill>
              </a:rPr>
              <a:t>tonne</a:t>
            </a:r>
            <a:r>
              <a:rPr lang="en-US" sz="2200" dirty="0">
                <a:solidFill>
                  <a:srgbClr val="44546A"/>
                </a:solidFill>
              </a:rPr>
              <a:t> of CO</a:t>
            </a:r>
            <a:r>
              <a:rPr lang="en-US" sz="2200" baseline="-25000" dirty="0">
                <a:solidFill>
                  <a:srgbClr val="44546A"/>
                </a:solidFill>
              </a:rPr>
              <a:t>2</a:t>
            </a:r>
            <a:r>
              <a:rPr lang="en-US" sz="2200" dirty="0">
                <a:solidFill>
                  <a:srgbClr val="44546A"/>
                </a:solidFill>
              </a:rPr>
              <a:t> dumped in the atmosphere before emission reductions begin may well have to be scrubbed out again before 2100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97379A-487D-4444-9A84-F566D5E5CA65}"/>
              </a:ext>
            </a:extLst>
          </p:cNvPr>
          <p:cNvSpPr txBox="1"/>
          <p:nvPr/>
        </p:nvSpPr>
        <p:spPr>
          <a:xfrm>
            <a:off x="2348585" y="1990118"/>
            <a:ext cx="1822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4546A"/>
                </a:solidFill>
              </a:rPr>
              <a:t>£6trillion/year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4201A3-BDF4-8049-8A0E-F6F0C29EC45E}"/>
              </a:ext>
            </a:extLst>
          </p:cNvPr>
          <p:cNvGrpSpPr/>
          <p:nvPr/>
        </p:nvGrpSpPr>
        <p:grpSpPr>
          <a:xfrm>
            <a:off x="2923849" y="3359238"/>
            <a:ext cx="5953928" cy="2597237"/>
            <a:chOff x="2923849" y="3359238"/>
            <a:chExt cx="5953928" cy="259723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3D30A6-DC59-A64C-B41D-B7A130CC4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6977" b="32688"/>
            <a:stretch/>
          </p:blipFill>
          <p:spPr>
            <a:xfrm>
              <a:off x="2923849" y="3359238"/>
              <a:ext cx="4108931" cy="24985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857089-73D1-1145-98BD-566A826E1C7B}"/>
                </a:ext>
              </a:extLst>
            </p:cNvPr>
            <p:cNvSpPr txBox="1"/>
            <p:nvPr/>
          </p:nvSpPr>
          <p:spPr>
            <a:xfrm>
              <a:off x="7032780" y="4633036"/>
              <a:ext cx="18449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And the next generation may not thank us for the bill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69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304800"/>
            <a:ext cx="8557649" cy="800100"/>
          </a:xfrm>
        </p:spPr>
        <p:txBody>
          <a:bodyPr>
            <a:normAutofit/>
          </a:bodyPr>
          <a:lstStyle/>
          <a:p>
            <a:r>
              <a:rPr lang="en-US" sz="2400" b="1" dirty="0"/>
              <a:t>It’s fixable: Annual energy-related investments to 2050 in two different futures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7" r="49488"/>
          <a:stretch/>
        </p:blipFill>
        <p:spPr>
          <a:xfrm>
            <a:off x="826665" y="963220"/>
            <a:ext cx="6697663" cy="5905500"/>
          </a:xfrm>
        </p:spPr>
      </p:pic>
      <p:sp>
        <p:nvSpPr>
          <p:cNvPr id="22" name="Rectangle 21"/>
          <p:cNvSpPr/>
          <p:nvPr/>
        </p:nvSpPr>
        <p:spPr bwMode="auto">
          <a:xfrm>
            <a:off x="3274928" y="2960564"/>
            <a:ext cx="1304287" cy="35975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msgothic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743089" y="2411589"/>
            <a:ext cx="1241070" cy="41416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ms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52320" y="5757332"/>
            <a:ext cx="432048" cy="110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1002" y="6148857"/>
            <a:ext cx="90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“4°C”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04027" y="6147306"/>
            <a:ext cx="90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“3°C”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6995" y="6147306"/>
            <a:ext cx="70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2°C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6170" y="6147306"/>
            <a:ext cx="95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1.5°C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98999" y="1896014"/>
            <a:ext cx="2161169" cy="400110"/>
            <a:chOff x="6188903" y="1916347"/>
            <a:chExt cx="2161169" cy="4001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233890" y="2315360"/>
              <a:ext cx="193851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88903" y="1916347"/>
              <a:ext cx="2161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2.8% of global GDP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452320" y="5046133"/>
            <a:ext cx="150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Courtesy 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Elmar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Kriegler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/>
              <a:t>Fig 2.27 SR1.5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CFA1E6-B42C-7A46-A26E-12CE023BC598}"/>
              </a:ext>
            </a:extLst>
          </p:cNvPr>
          <p:cNvGrpSpPr/>
          <p:nvPr/>
        </p:nvGrpSpPr>
        <p:grpSpPr>
          <a:xfrm>
            <a:off x="1938437" y="3040403"/>
            <a:ext cx="1983497" cy="400110"/>
            <a:chOff x="6188903" y="1916347"/>
            <a:chExt cx="1983497" cy="40011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877D20-E16B-E549-B7E8-167A2661E4FA}"/>
                </a:ext>
              </a:extLst>
            </p:cNvPr>
            <p:cNvCxnSpPr/>
            <p:nvPr/>
          </p:nvCxnSpPr>
          <p:spPr>
            <a:xfrm>
              <a:off x="6233890" y="2315360"/>
              <a:ext cx="193851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5013B9-E281-F846-A5F2-1A42778F8B5F}"/>
                </a:ext>
              </a:extLst>
            </p:cNvPr>
            <p:cNvSpPr txBox="1"/>
            <p:nvPr/>
          </p:nvSpPr>
          <p:spPr>
            <a:xfrm>
              <a:off x="6188903" y="1916347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2% of global GDP</a:t>
              </a:r>
            </a:p>
          </p:txBody>
        </p:sp>
      </p:grpSp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5DE56A5F-5896-F548-8055-7B810F1C2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46741" r="67615" b="36009"/>
          <a:stretch/>
        </p:blipFill>
        <p:spPr>
          <a:xfrm>
            <a:off x="2965777" y="4433449"/>
            <a:ext cx="2956560" cy="187421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8CC7906-BF2E-6345-9C94-9567341D420B}"/>
              </a:ext>
            </a:extLst>
          </p:cNvPr>
          <p:cNvSpPr/>
          <p:nvPr/>
        </p:nvSpPr>
        <p:spPr bwMode="auto">
          <a:xfrm>
            <a:off x="5479983" y="5894780"/>
            <a:ext cx="441329" cy="528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msgothic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C10A5-85BB-0C45-B461-6017C2B0DA22}"/>
              </a:ext>
            </a:extLst>
          </p:cNvPr>
          <p:cNvSpPr/>
          <p:nvPr/>
        </p:nvSpPr>
        <p:spPr bwMode="auto">
          <a:xfrm>
            <a:off x="2112389" y="989107"/>
            <a:ext cx="2972918" cy="19802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2400" dirty="0">
              <a:solidFill>
                <a:prstClr val="black"/>
              </a:solidFill>
              <a:latin typeface="Times New Roman" charset="0"/>
              <a:ea typeface="ＭＳ Ｐゴシック" charset="0"/>
              <a:cs typeface="msgothic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AAA09C-FDBF-3E4C-9F14-AD3AED371FD7}"/>
              </a:ext>
            </a:extLst>
          </p:cNvPr>
          <p:cNvGrpSpPr/>
          <p:nvPr/>
        </p:nvGrpSpPr>
        <p:grpSpPr>
          <a:xfrm>
            <a:off x="1938437" y="2295027"/>
            <a:ext cx="4045722" cy="1129149"/>
            <a:chOff x="1938437" y="2295027"/>
            <a:chExt cx="4045722" cy="1129149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B02FB20-D5CC-CB44-9F84-E33D9613D8D1}"/>
                </a:ext>
              </a:extLst>
            </p:cNvPr>
            <p:cNvCxnSpPr>
              <a:cxnSpLocks/>
            </p:cNvCxnSpPr>
            <p:nvPr/>
          </p:nvCxnSpPr>
          <p:spPr>
            <a:xfrm>
              <a:off x="5984159" y="2295027"/>
              <a:ext cx="0" cy="1129149"/>
            </a:xfrm>
            <a:prstGeom prst="straightConnector1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10479E-74B5-454E-8D00-F14B32B94C01}"/>
                </a:ext>
              </a:extLst>
            </p:cNvPr>
            <p:cNvSpPr txBox="1"/>
            <p:nvPr/>
          </p:nvSpPr>
          <p:spPr>
            <a:xfrm>
              <a:off x="1938437" y="2392484"/>
              <a:ext cx="4037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Additional cost is about 10% of what we currently spend on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4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9593</TotalTime>
  <Words>677</Words>
  <Application>Microsoft Macintosh PowerPoint</Application>
  <PresentationFormat>On-screen Show (4:3)</PresentationFormat>
  <Paragraphs>33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Frutiger 57Cn</vt:lpstr>
      <vt:lpstr>Times New Roman</vt:lpstr>
      <vt:lpstr>Verdana</vt:lpstr>
      <vt:lpstr>Wingdings</vt:lpstr>
      <vt:lpstr>Thème Office</vt:lpstr>
      <vt:lpstr>3_Office Theme</vt:lpstr>
      <vt:lpstr>Human influence on climate: It’s real, it’s serious &amp; it’s fixable</vt:lpstr>
      <vt:lpstr>It’s real: climate change is already happening</vt:lpstr>
      <vt:lpstr>It’s real: climate change is already happening</vt:lpstr>
      <vt:lpstr>PowerPoint Presentation</vt:lpstr>
      <vt:lpstr>It’s fixable: there are achievable pathways limiting warming to 1.5°C</vt:lpstr>
      <vt:lpstr>It’s fixable: Annual energy-related investments to 2050 in two different futures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Myles Allen</cp:lastModifiedBy>
  <cp:revision>341</cp:revision>
  <dcterms:created xsi:type="dcterms:W3CDTF">2018-09-24T03:40:02Z</dcterms:created>
  <dcterms:modified xsi:type="dcterms:W3CDTF">2019-09-28T08:05:10Z</dcterms:modified>
</cp:coreProperties>
</file>