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3" r:id="rId3"/>
    <p:sldId id="292" r:id="rId4"/>
    <p:sldId id="290" r:id="rId5"/>
    <p:sldId id="294" r:id="rId6"/>
    <p:sldId id="295" r:id="rId7"/>
    <p:sldId id="288" r:id="rId8"/>
    <p:sldId id="291" r:id="rId9"/>
    <p:sldId id="287" r:id="rId10"/>
    <p:sldId id="261" r:id="rId11"/>
    <p:sldId id="285" r:id="rId12"/>
    <p:sldId id="266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DB8E"/>
    <a:srgbClr val="FF0144"/>
    <a:srgbClr val="66C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F365D-C39D-354D-AB60-ED0D76ED7CBA}" v="106" dt="2019-09-28T11:13:43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5" autoAdjust="0"/>
    <p:restoredTop sz="94291" autoAdjust="0"/>
  </p:normalViewPr>
  <p:slideViewPr>
    <p:cSldViewPr snapToGrid="0">
      <p:cViewPr varScale="1">
        <p:scale>
          <a:sx n="131" d="100"/>
          <a:sy n="131" d="100"/>
        </p:scale>
        <p:origin x="200" y="5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accent1"/>
                </a:solidFill>
              </a:rPr>
              <a:t>World</a:t>
            </a:r>
            <a:r>
              <a:rPr lang="en-GB" baseline="0" dirty="0">
                <a:solidFill>
                  <a:schemeClr val="accent1"/>
                </a:solidFill>
              </a:rPr>
              <a:t> Health Organisation Europe 2013</a:t>
            </a:r>
            <a:endParaRPr lang="en-GB" dirty="0"/>
          </a:p>
        </c:rich>
      </c:tx>
      <c:layout>
        <c:manualLayout>
          <c:xMode val="edge"/>
          <c:yMode val="edge"/>
          <c:x val="2.8907563549026138E-2"/>
          <c:y val="0.860976895195854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85596433146308"/>
          <c:y val="0.1402164398280599"/>
          <c:w val="0.76032246873764553"/>
          <c:h val="0.73299930164230354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B5C-4560-8B86-B1060E35D5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36-42BB-9D15-F36F21E68A1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B5C-4560-8B86-B1060E35D5B5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5C-4560-8B86-B1060E35D5B5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5C-4560-8B86-B1060E35D5B5}"/>
              </c:ext>
            </c:extLst>
          </c:dPt>
          <c:dLbls>
            <c:dLbl>
              <c:idx val="0"/>
              <c:layout>
                <c:manualLayout>
                  <c:x val="7.0210264941546183E-2"/>
                  <c:y val="-7.91509876570524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5C-4560-8B86-B1060E35D5B5}"/>
                </c:ext>
              </c:extLst>
            </c:dLbl>
            <c:dLbl>
              <c:idx val="2"/>
              <c:layout>
                <c:manualLayout>
                  <c:x val="-6.1381889763779451E-2"/>
                  <c:y val="0.236182086614173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5C-4560-8B86-B1060E35D5B5}"/>
                </c:ext>
              </c:extLst>
            </c:dLbl>
            <c:dLbl>
              <c:idx val="3"/>
              <c:layout>
                <c:manualLayout>
                  <c:x val="4.7001476377952753E-2"/>
                  <c:y val="-0.17126230314960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C-4560-8B86-B1060E35D5B5}"/>
                </c:ext>
              </c:extLst>
            </c:dLbl>
            <c:dLbl>
              <c:idx val="4"/>
              <c:layout>
                <c:manualLayout>
                  <c:x val="-9.3371702375720775E-2"/>
                  <c:y val="-4.789792064137715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5C-4560-8B86-B1060E35D5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Indoors</c:v>
                </c:pt>
                <c:pt idx="2">
                  <c:v>Home</c:v>
                </c:pt>
                <c:pt idx="3">
                  <c:v>Work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2">
                  <c:v>60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C-4560-8B86-B1060E35D5B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58"/>
        <c:secondPieSize val="18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1980000"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1174874109781"/>
          <c:y val="8.6378342226239288E-2"/>
          <c:w val="0.75400734707724559"/>
          <c:h val="0.799953532160177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Time%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4D6-4852-975A-877F96B0EB46}"/>
              </c:ext>
            </c:extLst>
          </c:dPt>
          <c:dPt>
            <c:idx val="1"/>
            <c:bubble3D val="0"/>
            <c:explosion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D6-4852-975A-877F96B0EB46}"/>
              </c:ext>
            </c:extLst>
          </c:dPt>
          <c:dLbls>
            <c:dLbl>
              <c:idx val="0"/>
              <c:layout>
                <c:manualLayout>
                  <c:x val="1.4172744925782365E-2"/>
                  <c:y val="0.182500426402865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55732011433287665"/>
                      <c:h val="0.17439890625986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4D6-4852-975A-877F96B0EB46}"/>
                </c:ext>
              </c:extLst>
            </c:dLbl>
            <c:dLbl>
              <c:idx val="1"/>
              <c:layout>
                <c:manualLayout>
                  <c:x val="0.11445212120905245"/>
                  <c:y val="-0.150093808630394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056239825614513"/>
                      <c:h val="0.227119222241173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4D6-4852-975A-877F96B0EB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Outdoors</c:v>
                </c:pt>
                <c:pt idx="1">
                  <c:v>Indoors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6-4852-975A-877F96B0EB4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07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Europeans</a:t>
            </a:r>
            <a:r>
              <a:rPr lang="en-US" baseline="0" dirty="0"/>
              <a:t> are 40% more likely to have asthma when they live in a damp or </a:t>
            </a:r>
            <a:r>
              <a:rPr lang="en-US" baseline="0" dirty="0" err="1"/>
              <a:t>mouldy</a:t>
            </a:r>
            <a:r>
              <a:rPr lang="en-US" baseline="0" dirty="0"/>
              <a:t> home</a:t>
            </a:r>
            <a:endParaRPr lang="en-US" dirty="0"/>
          </a:p>
        </c:rich>
      </c:tx>
      <c:layout>
        <c:manualLayout>
          <c:xMode val="edge"/>
          <c:yMode val="edge"/>
          <c:x val="8.4559687248758758E-2"/>
          <c:y val="0.742302388672004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68762312738968"/>
          <c:y val="3.1230648885665176E-2"/>
          <c:w val="0.65144782467273432"/>
          <c:h val="0.702359293323628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99B-4417-B58D-4CA15F88072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9B-4417-B58D-4CA15F880722}"/>
              </c:ext>
            </c:extLst>
          </c:dPt>
          <c:dLbls>
            <c:dLbl>
              <c:idx val="0"/>
              <c:layout>
                <c:manualLayout>
                  <c:x val="-0.28371005455962589"/>
                  <c:y val="9.411764705882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4652A2-23CD-48D7-A3A8-7A4EA2009B01}" type="VALUE">
                      <a:rPr lang="en-US" sz="4800" b="1" smtClean="0"/>
                      <a:pPr>
                        <a:defRPr sz="4800" b="1"/>
                      </a:pPr>
                      <a:t>[VALUE]</a:t>
                    </a:fld>
                    <a:r>
                      <a:rPr lang="en-US" sz="2800" b="1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99B-4417-B58D-4CA15F88072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9B-4417-B58D-4CA15F880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B-4417-B58D-4CA15F8807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0A8B2-1EFD-47F4-B714-84861B678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014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54717-8791-4FE0-AC3E-7C0B60D51D90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D916-CE37-4943-BDA4-EE6F41BA0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DD916-CE37-4943-BDA4-EE6F41BA07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1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DD916-CE37-4943-BDA4-EE6F41BA07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9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Title Slide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9854" y="3161230"/>
            <a:ext cx="7968343" cy="535531"/>
          </a:xfrm>
        </p:spPr>
        <p:txBody>
          <a:bodyPr anchor="ctr" anchorCtr="0">
            <a:sp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TEMPLATE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9854" y="4150679"/>
            <a:ext cx="7967797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lang="en-US" sz="2000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7" name="Rectangle 5"/>
          <p:cNvSpPr/>
          <p:nvPr/>
        </p:nvSpPr>
        <p:spPr>
          <a:xfrm>
            <a:off x="3083833" y="3010497"/>
            <a:ext cx="47999" cy="836996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10518" y="2338344"/>
            <a:ext cx="7967133" cy="3693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COMPANY NAME OR EVENT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296000" y="2930400"/>
            <a:ext cx="1248000" cy="9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77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Content 5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30908" y="1998618"/>
            <a:ext cx="5381897" cy="36053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4616" y="319304"/>
            <a:ext cx="5396456" cy="498598"/>
          </a:xfrm>
        </p:spPr>
        <p:txBody>
          <a:bodyPr wrap="square" tIns="0" bIns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464617" y="910123"/>
            <a:ext cx="539645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64617" y="1637731"/>
            <a:ext cx="5413888" cy="4520522"/>
          </a:xfrm>
          <a:noFill/>
        </p:spPr>
        <p:txBody>
          <a:bodyPr lIns="90000" tIns="46800" rIns="90000" bIns="468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94627" y="6328104"/>
            <a:ext cx="1536171" cy="360040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66E53D-3EAB-4538-A041-9580C05EABEB}"/>
              </a:ext>
            </a:extLst>
          </p:cNvPr>
          <p:cNvSpPr/>
          <p:nvPr userDrawn="1"/>
        </p:nvSpPr>
        <p:spPr>
          <a:xfrm>
            <a:off x="0" y="6455007"/>
            <a:ext cx="12192000" cy="402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7213F9-7EE3-284E-A90E-039ECC544B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97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7" y="319304"/>
            <a:ext cx="11579556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11579555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4F39B2-D38A-D143-ACEA-4823053D95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97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7" y="319304"/>
            <a:ext cx="11579556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11579555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81517" y="2006600"/>
            <a:ext cx="11580283" cy="4321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5FF097-1C06-5249-B62A-AEAD24C30F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43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7" y="319304"/>
            <a:ext cx="11579556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11579555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81518" y="1817938"/>
            <a:ext cx="5432345" cy="37776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/>
          </p:nvPr>
        </p:nvSpPr>
        <p:spPr>
          <a:xfrm>
            <a:off x="6489748" y="1817939"/>
            <a:ext cx="5432345" cy="37799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1518" y="5854701"/>
            <a:ext cx="11639549" cy="38418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0B147-AEA1-DE4E-827F-506B9BFEE7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81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3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7" y="319304"/>
            <a:ext cx="11579556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11579555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55133" y="1924783"/>
            <a:ext cx="264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2"/>
          </p:nvPr>
        </p:nvSpPr>
        <p:spPr>
          <a:xfrm>
            <a:off x="4751293" y="1924783"/>
            <a:ext cx="264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3"/>
          </p:nvPr>
        </p:nvSpPr>
        <p:spPr>
          <a:xfrm>
            <a:off x="8647453" y="1924783"/>
            <a:ext cx="264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133" y="3875820"/>
            <a:ext cx="3360000" cy="540000"/>
          </a:xfrm>
          <a:solidFill>
            <a:schemeClr val="accent3"/>
          </a:solidFill>
        </p:spPr>
        <p:txBody>
          <a:bodyPr lIns="36000" tIns="36000" rIns="36000" bIns="36000" anchor="ctr" anchorCtr="1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1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91293" y="3875820"/>
            <a:ext cx="3360000" cy="540000"/>
          </a:xfrm>
          <a:solidFill>
            <a:schemeClr val="accent2"/>
          </a:solidFill>
        </p:spPr>
        <p:txBody>
          <a:bodyPr lIns="36000" tIns="36000" rIns="36000" bIns="36000" anchor="ctr" anchorCtr="1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2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287453" y="3875820"/>
            <a:ext cx="3360000" cy="540000"/>
          </a:xfrm>
          <a:solidFill>
            <a:schemeClr val="accent1"/>
          </a:solidFill>
        </p:spPr>
        <p:txBody>
          <a:bodyPr lIns="36000" tIns="36000" rIns="36000" bIns="36000" anchor="ctr" anchorCtr="1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3</a:t>
            </a:r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>
          <a:xfrm>
            <a:off x="4167116" y="1924783"/>
            <a:ext cx="0" cy="3629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 userDrawn="1"/>
        </p:nvCxnSpPr>
        <p:spPr>
          <a:xfrm>
            <a:off x="8027916" y="1909856"/>
            <a:ext cx="0" cy="3629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71295" y="4600049"/>
            <a:ext cx="3600000" cy="1441450"/>
          </a:xfrm>
        </p:spPr>
        <p:txBody>
          <a:bodyPr lIns="36000" tIns="36000" rIns="36000" bIns="36000" anchor="t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289605" y="4587760"/>
            <a:ext cx="3600000" cy="1441450"/>
          </a:xfrm>
        </p:spPr>
        <p:txBody>
          <a:bodyPr lIns="36000" tIns="36000" rIns="36000" bIns="36000" anchor="t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8167453" y="4600049"/>
            <a:ext cx="3600000" cy="1441450"/>
          </a:xfrm>
        </p:spPr>
        <p:txBody>
          <a:bodyPr lIns="36000" tIns="36000" rIns="36000" bIns="36000" anchor="t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CF25CD-9F60-EB46-A7CE-855D8B970C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97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872251"/>
            <a:ext cx="12192000" cy="198574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832108" y="1637731"/>
            <a:ext cx="4638029" cy="264766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547" y="319304"/>
            <a:ext cx="11533525" cy="498598"/>
          </a:xfrm>
        </p:spPr>
        <p:txBody>
          <a:bodyPr wrap="square" tIns="0" bIns="0" anchor="ctr" anchorCtr="1">
            <a:sp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27547" y="910123"/>
            <a:ext cx="11533524" cy="369332"/>
          </a:xfrm>
        </p:spPr>
        <p:txBody>
          <a:bodyPr wrap="square" anchor="ctr" anchorCtr="1">
            <a:sp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27547" y="5333804"/>
            <a:ext cx="3234923" cy="1354341"/>
          </a:xfrm>
          <a:noFill/>
        </p:spPr>
        <p:txBody>
          <a:bodyPr lIns="90000" tIns="46800" rIns="90000" bIns="46800">
            <a:noAutofit/>
          </a:bodyPr>
          <a:lstStyle>
            <a:lvl1pPr marL="0" indent="0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94627" y="6328104"/>
            <a:ext cx="1536171" cy="360040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8084" y="4981575"/>
            <a:ext cx="3234267" cy="35222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76041" y="5333804"/>
            <a:ext cx="3234923" cy="1354341"/>
          </a:xfrm>
          <a:noFill/>
        </p:spPr>
        <p:txBody>
          <a:bodyPr lIns="90000" tIns="46800" rIns="90000" bIns="46800">
            <a:noAutofit/>
          </a:bodyPr>
          <a:lstStyle>
            <a:lvl1pPr marL="0" indent="0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76579" y="4981575"/>
            <a:ext cx="3234267" cy="35222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626267" y="5333804"/>
            <a:ext cx="3234923" cy="1354341"/>
          </a:xfrm>
          <a:noFill/>
        </p:spPr>
        <p:txBody>
          <a:bodyPr lIns="90000" tIns="46800" rIns="90000" bIns="46800">
            <a:noAutofit/>
          </a:bodyPr>
          <a:lstStyle>
            <a:lvl1pPr marL="0" indent="0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626804" y="4981575"/>
            <a:ext cx="3234267" cy="35222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4872251"/>
            <a:ext cx="12192000" cy="198574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2B8DF1-A471-477C-B485-7B1C5B4348B5}"/>
              </a:ext>
            </a:extLst>
          </p:cNvPr>
          <p:cNvSpPr/>
          <p:nvPr userDrawn="1"/>
        </p:nvSpPr>
        <p:spPr>
          <a:xfrm>
            <a:off x="0" y="6455007"/>
            <a:ext cx="12192000" cy="402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DA15D1-50A9-1A4D-B5A2-9876F6E959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42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Exa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7" y="319304"/>
            <a:ext cx="11579556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11579555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81516" y="1925635"/>
            <a:ext cx="5280000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1072" y="1925635"/>
            <a:ext cx="5280000" cy="187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81516" y="4244519"/>
            <a:ext cx="5280000" cy="187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581072" y="4244519"/>
            <a:ext cx="5280000" cy="187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848DF2-8D29-DF47-8230-2473BF0F54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50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Exam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7" y="319304"/>
            <a:ext cx="11579556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11579555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81516" y="1925635"/>
            <a:ext cx="528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1516" y="4299112"/>
            <a:ext cx="5280000" cy="35477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1516" y="4753925"/>
            <a:ext cx="5280000" cy="1023870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581072" y="1925635"/>
            <a:ext cx="528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81072" y="4302482"/>
            <a:ext cx="5280000" cy="35477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581072" y="4757295"/>
            <a:ext cx="5280000" cy="1023870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6669DA-85F3-8048-B57D-DEDB3680D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4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Portfoli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532" y="340557"/>
            <a:ext cx="10515600" cy="590931"/>
          </a:xfr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en-US" dirty="0"/>
              <a:t>PORTFOLIO.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1" y="931863"/>
            <a:ext cx="10515600" cy="33496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800">
                <a:latin typeface="+mn-lt"/>
              </a:defRPr>
            </a:lvl3pPr>
            <a:lvl4pPr marL="1371600" indent="0">
              <a:buNone/>
              <a:defRPr sz="1800">
                <a:latin typeface="+mn-lt"/>
              </a:defRPr>
            </a:lvl4pPr>
            <a:lvl5pPr marL="1828800" indent="0">
              <a:buNone/>
              <a:defRPr sz="1800">
                <a:latin typeface="+mn-lt"/>
              </a:defRPr>
            </a:lvl5pPr>
          </a:lstStyle>
          <a:p>
            <a:pPr lvl="0"/>
            <a:r>
              <a:rPr lang="en-GB" dirty="0"/>
              <a:t>OUR WORK IS AWESOME</a:t>
            </a:r>
          </a:p>
        </p:txBody>
      </p:sp>
      <p:sp>
        <p:nvSpPr>
          <p:cNvPr id="8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349251" y="3957639"/>
            <a:ext cx="5760000" cy="180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3146151" y="2037684"/>
            <a:ext cx="5760000" cy="180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349251" y="2038351"/>
            <a:ext cx="2640000" cy="180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9050609" y="2037683"/>
            <a:ext cx="2640000" cy="180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6266151" y="3957301"/>
            <a:ext cx="2640000" cy="180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9063051" y="3957300"/>
            <a:ext cx="2640000" cy="180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C1FA25-6F99-F64D-9BDE-12C377BB1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82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64301" y="1638301"/>
            <a:ext cx="5414433" cy="4519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4616" y="319304"/>
            <a:ext cx="5396456" cy="498598"/>
          </a:xfrm>
        </p:spPr>
        <p:txBody>
          <a:bodyPr wrap="square" tIns="0" bIns="0">
            <a:sp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464617" y="910123"/>
            <a:ext cx="539645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041097" y="7902"/>
            <a:ext cx="1920000" cy="16120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082195" y="0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1735542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2041097" y="1743444"/>
            <a:ext cx="1920000" cy="16120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082195" y="1735542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0" y="3471084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2041097" y="3478986"/>
            <a:ext cx="1920000" cy="16120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082195" y="3471084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0" y="5206626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2041097" y="5214528"/>
            <a:ext cx="1920000" cy="16120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6"/>
          </p:nvPr>
        </p:nvSpPr>
        <p:spPr>
          <a:xfrm>
            <a:off x="4082195" y="5206626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4DC0F21-5B20-E641-A6F1-1661215581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63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8" y="291604"/>
            <a:ext cx="4979125" cy="553998"/>
          </a:xfrm>
        </p:spPr>
        <p:txBody>
          <a:bodyPr tIns="0" bIns="0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2243" y="1302839"/>
            <a:ext cx="5486211" cy="5025265"/>
          </a:xfrm>
        </p:spPr>
        <p:txBody>
          <a:bodyPr>
            <a:noAutofit/>
          </a:bodyPr>
          <a:lstStyle>
            <a:lvl1pPr marL="627063" indent="-627063">
              <a:spcAft>
                <a:spcPts val="2400"/>
              </a:spcAft>
              <a:buFont typeface="+mj-lt"/>
              <a:buAutoNum type="arabicPeriod"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Font typeface="+mj-lt"/>
              <a:buNone/>
              <a:defRPr sz="2400">
                <a:solidFill>
                  <a:schemeClr val="tx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1714500" indent="-34290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2171700" indent="-34290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-SUBHEADING – diff </a:t>
            </a:r>
            <a:r>
              <a:rPr lang="en-US" dirty="0" err="1"/>
              <a:t>colour</a:t>
            </a:r>
            <a:endParaRPr lang="en-US" dirty="0"/>
          </a:p>
          <a:p>
            <a:pPr lvl="0"/>
            <a:r>
              <a:rPr lang="en-US" dirty="0"/>
              <a:t>SECTION 2</a:t>
            </a:r>
          </a:p>
          <a:p>
            <a:pPr lvl="0"/>
            <a:r>
              <a:rPr lang="en-US" dirty="0"/>
              <a:t>SECTION 3</a:t>
            </a:r>
          </a:p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928048" y="1302839"/>
            <a:ext cx="0" cy="5025265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113AEB-5B79-3D4E-BD06-7872809298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027BD-2E69-1E4A-9DB5-EB87C7B0D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42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Finish Q/A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 t="15001" r="41842" b="17987"/>
          <a:stretch/>
        </p:blipFill>
        <p:spPr>
          <a:xfrm rot="420000">
            <a:off x="6424233" y="-384826"/>
            <a:ext cx="6953839" cy="5908621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615953" y="3738735"/>
            <a:ext cx="960095" cy="0"/>
          </a:xfrm>
          <a:prstGeom prst="straightConnector1">
            <a:avLst/>
          </a:prstGeom>
          <a:noFill/>
          <a:ln w="50804">
            <a:solidFill>
              <a:schemeClr val="accent1"/>
            </a:solidFill>
            <a:prstDash val="solid"/>
          </a:ln>
        </p:spPr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4633" y="2547939"/>
            <a:ext cx="5799667" cy="965200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QUESTIONS?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4633" y="2116956"/>
            <a:ext cx="5799667" cy="40481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THANKS FOR WATCHING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37152" y="549276"/>
            <a:ext cx="1934633" cy="1108624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8883" y="4086127"/>
            <a:ext cx="3831167" cy="369332"/>
          </a:xfrm>
        </p:spPr>
        <p:txBody>
          <a:bodyPr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188883" y="4481689"/>
            <a:ext cx="3831167" cy="369332"/>
          </a:xfrm>
        </p:spPr>
        <p:txBody>
          <a:bodyPr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8257398" y="6146346"/>
            <a:ext cx="3363967" cy="3139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www.encraft.co.uk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4375784" y="6146346"/>
            <a:ext cx="3440429" cy="3139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your.email@encraft.co.uk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494171" y="6146346"/>
            <a:ext cx="3440429" cy="3139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+44 (0) 1926 312159 </a:t>
            </a:r>
          </a:p>
        </p:txBody>
      </p:sp>
      <p:sp>
        <p:nvSpPr>
          <p:cNvPr id="24" name="Freeform 85"/>
          <p:cNvSpPr>
            <a:spLocks noEditPoints="1"/>
          </p:cNvSpPr>
          <p:nvPr userDrawn="1"/>
        </p:nvSpPr>
        <p:spPr bwMode="auto">
          <a:xfrm>
            <a:off x="9617645" y="5477364"/>
            <a:ext cx="815976" cy="527050"/>
          </a:xfrm>
          <a:custGeom>
            <a:avLst/>
            <a:gdLst>
              <a:gd name="T0" fmla="*/ 2147483646 w 248"/>
              <a:gd name="T1" fmla="*/ 2147483646 h 224"/>
              <a:gd name="T2" fmla="*/ 2147483646 w 248"/>
              <a:gd name="T3" fmla="*/ 2147483646 h 224"/>
              <a:gd name="T4" fmla="*/ 2147483646 w 248"/>
              <a:gd name="T5" fmla="*/ 2147483646 h 224"/>
              <a:gd name="T6" fmla="*/ 2147483646 w 248"/>
              <a:gd name="T7" fmla="*/ 2147483646 h 224"/>
              <a:gd name="T8" fmla="*/ 2147483646 w 248"/>
              <a:gd name="T9" fmla="*/ 2147483646 h 224"/>
              <a:gd name="T10" fmla="*/ 2147483646 w 248"/>
              <a:gd name="T11" fmla="*/ 2147483646 h 224"/>
              <a:gd name="T12" fmla="*/ 2147483646 w 248"/>
              <a:gd name="T13" fmla="*/ 2147483646 h 224"/>
              <a:gd name="T14" fmla="*/ 2147483646 w 248"/>
              <a:gd name="T15" fmla="*/ 2147483646 h 224"/>
              <a:gd name="T16" fmla="*/ 2147483646 w 248"/>
              <a:gd name="T17" fmla="*/ 2147483646 h 224"/>
              <a:gd name="T18" fmla="*/ 2147483646 w 248"/>
              <a:gd name="T19" fmla="*/ 2147483646 h 224"/>
              <a:gd name="T20" fmla="*/ 2147483646 w 248"/>
              <a:gd name="T21" fmla="*/ 2147483646 h 224"/>
              <a:gd name="T22" fmla="*/ 2147483646 w 248"/>
              <a:gd name="T23" fmla="*/ 2147483646 h 224"/>
              <a:gd name="T24" fmla="*/ 0 w 248"/>
              <a:gd name="T25" fmla="*/ 2147483646 h 224"/>
              <a:gd name="T26" fmla="*/ 0 w 248"/>
              <a:gd name="T27" fmla="*/ 2147483646 h 224"/>
              <a:gd name="T28" fmla="*/ 2147483646 w 248"/>
              <a:gd name="T29" fmla="*/ 0 h 224"/>
              <a:gd name="T30" fmla="*/ 2147483646 w 248"/>
              <a:gd name="T31" fmla="*/ 0 h 224"/>
              <a:gd name="T32" fmla="*/ 2147483646 w 248"/>
              <a:gd name="T33" fmla="*/ 2147483646 h 224"/>
              <a:gd name="T34" fmla="*/ 2147483646 w 248"/>
              <a:gd name="T35" fmla="*/ 2147483646 h 224"/>
              <a:gd name="T36" fmla="*/ 2147483646 w 248"/>
              <a:gd name="T37" fmla="*/ 2147483646 h 224"/>
              <a:gd name="T38" fmla="*/ 2147483646 w 248"/>
              <a:gd name="T39" fmla="*/ 2147483646 h 224"/>
              <a:gd name="T40" fmla="*/ 2147483646 w 248"/>
              <a:gd name="T41" fmla="*/ 2147483646 h 224"/>
              <a:gd name="T42" fmla="*/ 2147483646 w 248"/>
              <a:gd name="T43" fmla="*/ 2147483646 h 224"/>
              <a:gd name="T44" fmla="*/ 2147483646 w 248"/>
              <a:gd name="T45" fmla="*/ 2147483646 h 224"/>
              <a:gd name="T46" fmla="*/ 2147483646 w 248"/>
              <a:gd name="T47" fmla="*/ 2147483646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43797" tIns="121899" rIns="243797" bIns="121899"/>
          <a:lstStyle/>
          <a:p>
            <a:endParaRPr lang="en-GB" sz="1800"/>
          </a:p>
        </p:txBody>
      </p:sp>
      <p:sp>
        <p:nvSpPr>
          <p:cNvPr id="25" name="Freeform 32"/>
          <p:cNvSpPr>
            <a:spLocks noEditPoints="1"/>
          </p:cNvSpPr>
          <p:nvPr userDrawn="1"/>
        </p:nvSpPr>
        <p:spPr bwMode="auto">
          <a:xfrm>
            <a:off x="5687923" y="5619495"/>
            <a:ext cx="925600" cy="384919"/>
          </a:xfrm>
          <a:custGeom>
            <a:avLst/>
            <a:gdLst>
              <a:gd name="T0" fmla="*/ 2147483646 w 256"/>
              <a:gd name="T1" fmla="*/ 2147483646 h 176"/>
              <a:gd name="T2" fmla="*/ 2147483646 w 256"/>
              <a:gd name="T3" fmla="*/ 2147483646 h 176"/>
              <a:gd name="T4" fmla="*/ 2147483646 w 256"/>
              <a:gd name="T5" fmla="*/ 2147483646 h 176"/>
              <a:gd name="T6" fmla="*/ 2147483646 w 256"/>
              <a:gd name="T7" fmla="*/ 2147483646 h 176"/>
              <a:gd name="T8" fmla="*/ 2147483646 w 256"/>
              <a:gd name="T9" fmla="*/ 2147483646 h 176"/>
              <a:gd name="T10" fmla="*/ 2147483646 w 256"/>
              <a:gd name="T11" fmla="*/ 2147483646 h 176"/>
              <a:gd name="T12" fmla="*/ 2147483646 w 256"/>
              <a:gd name="T13" fmla="*/ 2147483646 h 176"/>
              <a:gd name="T14" fmla="*/ 2147483646 w 256"/>
              <a:gd name="T15" fmla="*/ 0 h 176"/>
              <a:gd name="T16" fmla="*/ 2147483646 w 256"/>
              <a:gd name="T17" fmla="*/ 0 h 176"/>
              <a:gd name="T18" fmla="*/ 2147483646 w 256"/>
              <a:gd name="T19" fmla="*/ 2147483646 h 176"/>
              <a:gd name="T20" fmla="*/ 2147483646 w 256"/>
              <a:gd name="T21" fmla="*/ 2147483646 h 176"/>
              <a:gd name="T22" fmla="*/ 2147483646 w 256"/>
              <a:gd name="T23" fmla="*/ 2147483646 h 176"/>
              <a:gd name="T24" fmla="*/ 2147483646 w 256"/>
              <a:gd name="T25" fmla="*/ 2147483646 h 176"/>
              <a:gd name="T26" fmla="*/ 0 w 256"/>
              <a:gd name="T27" fmla="*/ 2147483646 h 176"/>
              <a:gd name="T28" fmla="*/ 0 w 256"/>
              <a:gd name="T29" fmla="*/ 2147483646 h 176"/>
              <a:gd name="T30" fmla="*/ 2147483646 w 256"/>
              <a:gd name="T31" fmla="*/ 2147483646 h 176"/>
              <a:gd name="T32" fmla="*/ 2147483646 w 256"/>
              <a:gd name="T33" fmla="*/ 2147483646 h 176"/>
              <a:gd name="T34" fmla="*/ 2147483646 w 256"/>
              <a:gd name="T35" fmla="*/ 2147483646 h 176"/>
              <a:gd name="T36" fmla="*/ 2147483646 w 256"/>
              <a:gd name="T37" fmla="*/ 2147483646 h 176"/>
              <a:gd name="T38" fmla="*/ 2147483646 w 256"/>
              <a:gd name="T39" fmla="*/ 2147483646 h 176"/>
              <a:gd name="T40" fmla="*/ 2147483646 w 256"/>
              <a:gd name="T41" fmla="*/ 2147483646 h 176"/>
              <a:gd name="T42" fmla="*/ 2147483646 w 256"/>
              <a:gd name="T43" fmla="*/ 2147483646 h 176"/>
              <a:gd name="T44" fmla="*/ 2147483646 w 256"/>
              <a:gd name="T45" fmla="*/ 2147483646 h 176"/>
              <a:gd name="T46" fmla="*/ 2147483646 w 256"/>
              <a:gd name="T47" fmla="*/ 2147483646 h 176"/>
              <a:gd name="T48" fmla="*/ 2147483646 w 256"/>
              <a:gd name="T49" fmla="*/ 2147483646 h 176"/>
              <a:gd name="T50" fmla="*/ 2147483646 w 256"/>
              <a:gd name="T51" fmla="*/ 2147483646 h 17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56" h="176">
                <a:moveTo>
                  <a:pt x="174" y="79"/>
                </a:moveTo>
                <a:cubicBezTo>
                  <a:pt x="252" y="3"/>
                  <a:pt x="252" y="3"/>
                  <a:pt x="252" y="3"/>
                </a:cubicBezTo>
                <a:cubicBezTo>
                  <a:pt x="255" y="6"/>
                  <a:pt x="256" y="9"/>
                  <a:pt x="256" y="12"/>
                </a:cubicBezTo>
                <a:cubicBezTo>
                  <a:pt x="256" y="164"/>
                  <a:pt x="256" y="164"/>
                  <a:pt x="256" y="164"/>
                </a:cubicBezTo>
                <a:cubicBezTo>
                  <a:pt x="256" y="167"/>
                  <a:pt x="255" y="170"/>
                  <a:pt x="253" y="172"/>
                </a:cubicBezTo>
                <a:lnTo>
                  <a:pt x="174" y="79"/>
                </a:lnTo>
                <a:close/>
                <a:moveTo>
                  <a:pt x="4" y="3"/>
                </a:moveTo>
                <a:cubicBezTo>
                  <a:pt x="6" y="1"/>
                  <a:pt x="9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47" y="0"/>
                  <a:pt x="250" y="1"/>
                  <a:pt x="252" y="3"/>
                </a:cubicBezTo>
                <a:cubicBezTo>
                  <a:pt x="128" y="100"/>
                  <a:pt x="128" y="100"/>
                  <a:pt x="128" y="100"/>
                </a:cubicBezTo>
                <a:lnTo>
                  <a:pt x="4" y="3"/>
                </a:lnTo>
                <a:close/>
                <a:moveTo>
                  <a:pt x="3" y="172"/>
                </a:moveTo>
                <a:cubicBezTo>
                  <a:pt x="1" y="170"/>
                  <a:pt x="0" y="167"/>
                  <a:pt x="0" y="16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9"/>
                  <a:pt x="1" y="6"/>
                  <a:pt x="4" y="3"/>
                </a:cubicBezTo>
                <a:cubicBezTo>
                  <a:pt x="82" y="79"/>
                  <a:pt x="82" y="79"/>
                  <a:pt x="82" y="79"/>
                </a:cubicBezTo>
                <a:lnTo>
                  <a:pt x="3" y="172"/>
                </a:lnTo>
                <a:close/>
                <a:moveTo>
                  <a:pt x="128" y="124"/>
                </a:moveTo>
                <a:cubicBezTo>
                  <a:pt x="161" y="92"/>
                  <a:pt x="161" y="92"/>
                  <a:pt x="161" y="92"/>
                </a:cubicBezTo>
                <a:cubicBezTo>
                  <a:pt x="252" y="173"/>
                  <a:pt x="252" y="173"/>
                  <a:pt x="252" y="173"/>
                </a:cubicBezTo>
                <a:cubicBezTo>
                  <a:pt x="250" y="175"/>
                  <a:pt x="247" y="176"/>
                  <a:pt x="244" y="176"/>
                </a:cubicBezTo>
                <a:cubicBezTo>
                  <a:pt x="12" y="176"/>
                  <a:pt x="12" y="176"/>
                  <a:pt x="12" y="176"/>
                </a:cubicBezTo>
                <a:cubicBezTo>
                  <a:pt x="9" y="176"/>
                  <a:pt x="6" y="175"/>
                  <a:pt x="4" y="173"/>
                </a:cubicBezTo>
                <a:cubicBezTo>
                  <a:pt x="95" y="92"/>
                  <a:pt x="95" y="92"/>
                  <a:pt x="95" y="92"/>
                </a:cubicBezTo>
                <a:lnTo>
                  <a:pt x="128" y="1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43797" tIns="121899" rIns="243797" bIns="121899"/>
          <a:lstStyle/>
          <a:p>
            <a:endParaRPr lang="en-GB" sz="180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837486" y="5477364"/>
            <a:ext cx="753799" cy="532232"/>
            <a:chOff x="8583613" y="1965325"/>
            <a:chExt cx="296863" cy="279401"/>
          </a:xfrm>
          <a:solidFill>
            <a:schemeClr val="accent1"/>
          </a:solidFill>
        </p:grpSpPr>
        <p:sp>
          <p:nvSpPr>
            <p:cNvPr id="27" name="Freeform 65"/>
            <p:cNvSpPr>
              <a:spLocks/>
            </p:cNvSpPr>
            <p:nvPr/>
          </p:nvSpPr>
          <p:spPr bwMode="auto">
            <a:xfrm>
              <a:off x="8583613" y="1965325"/>
              <a:ext cx="296863" cy="109538"/>
            </a:xfrm>
            <a:custGeom>
              <a:avLst/>
              <a:gdLst/>
              <a:ahLst/>
              <a:cxnLst>
                <a:cxn ang="0">
                  <a:pos x="108" y="15"/>
                </a:cxn>
                <a:cxn ang="0">
                  <a:pos x="58" y="0"/>
                </a:cxn>
                <a:cxn ang="0">
                  <a:pos x="8" y="15"/>
                </a:cxn>
                <a:cxn ang="0">
                  <a:pos x="0" y="28"/>
                </a:cxn>
                <a:cxn ang="0">
                  <a:pos x="0" y="36"/>
                </a:cxn>
                <a:cxn ang="0">
                  <a:pos x="7" y="43"/>
                </a:cxn>
                <a:cxn ang="0">
                  <a:pos x="22" y="43"/>
                </a:cxn>
                <a:cxn ang="0">
                  <a:pos x="29" y="36"/>
                </a:cxn>
                <a:cxn ang="0">
                  <a:pos x="33" y="24"/>
                </a:cxn>
                <a:cxn ang="0">
                  <a:pos x="58" y="15"/>
                </a:cxn>
                <a:cxn ang="0">
                  <a:pos x="83" y="24"/>
                </a:cxn>
                <a:cxn ang="0">
                  <a:pos x="87" y="36"/>
                </a:cxn>
                <a:cxn ang="0">
                  <a:pos x="95" y="43"/>
                </a:cxn>
                <a:cxn ang="0">
                  <a:pos x="109" y="43"/>
                </a:cxn>
                <a:cxn ang="0">
                  <a:pos x="116" y="36"/>
                </a:cxn>
                <a:cxn ang="0">
                  <a:pos x="116" y="28"/>
                </a:cxn>
                <a:cxn ang="0">
                  <a:pos x="108" y="15"/>
                </a:cxn>
              </a:cxnLst>
              <a:rect l="0" t="0" r="r" b="b"/>
              <a:pathLst>
                <a:path w="116" h="43">
                  <a:moveTo>
                    <a:pt x="108" y="15"/>
                  </a:moveTo>
                  <a:cubicBezTo>
                    <a:pt x="99" y="7"/>
                    <a:pt x="87" y="0"/>
                    <a:pt x="58" y="0"/>
                  </a:cubicBezTo>
                  <a:cubicBezTo>
                    <a:pt x="29" y="0"/>
                    <a:pt x="17" y="7"/>
                    <a:pt x="8" y="15"/>
                  </a:cubicBezTo>
                  <a:cubicBezTo>
                    <a:pt x="3" y="19"/>
                    <a:pt x="0" y="22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3" y="43"/>
                    <a:pt x="7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6" y="43"/>
                    <a:pt x="29" y="40"/>
                    <a:pt x="29" y="36"/>
                  </a:cubicBezTo>
                  <a:cubicBezTo>
                    <a:pt x="29" y="32"/>
                    <a:pt x="30" y="29"/>
                    <a:pt x="33" y="24"/>
                  </a:cubicBezTo>
                  <a:cubicBezTo>
                    <a:pt x="37" y="20"/>
                    <a:pt x="44" y="14"/>
                    <a:pt x="58" y="15"/>
                  </a:cubicBezTo>
                  <a:cubicBezTo>
                    <a:pt x="73" y="14"/>
                    <a:pt x="80" y="20"/>
                    <a:pt x="83" y="24"/>
                  </a:cubicBezTo>
                  <a:cubicBezTo>
                    <a:pt x="87" y="29"/>
                    <a:pt x="87" y="32"/>
                    <a:pt x="87" y="36"/>
                  </a:cubicBezTo>
                  <a:cubicBezTo>
                    <a:pt x="87" y="40"/>
                    <a:pt x="91" y="43"/>
                    <a:pt x="95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3" y="43"/>
                    <a:pt x="116" y="40"/>
                    <a:pt x="116" y="36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2"/>
                    <a:pt x="113" y="19"/>
                    <a:pt x="108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auto">
            <a:xfrm>
              <a:off x="8696325" y="2132013"/>
              <a:ext cx="73025" cy="746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29" name="Freeform 67"/>
            <p:cNvSpPr>
              <a:spLocks noEditPoints="1"/>
            </p:cNvSpPr>
            <p:nvPr/>
          </p:nvSpPr>
          <p:spPr bwMode="auto">
            <a:xfrm>
              <a:off x="8601075" y="2039938"/>
              <a:ext cx="260350" cy="204788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73" y="14"/>
                </a:cxn>
                <a:cxn ang="0">
                  <a:pos x="73" y="5"/>
                </a:cxn>
                <a:cxn ang="0">
                  <a:pos x="66" y="0"/>
                </a:cxn>
                <a:cxn ang="0">
                  <a:pos x="58" y="5"/>
                </a:cxn>
                <a:cxn ang="0">
                  <a:pos x="58" y="14"/>
                </a:cxn>
                <a:cxn ang="0">
                  <a:pos x="44" y="14"/>
                </a:cxn>
                <a:cxn ang="0">
                  <a:pos x="44" y="5"/>
                </a:cxn>
                <a:cxn ang="0">
                  <a:pos x="37" y="0"/>
                </a:cxn>
                <a:cxn ang="0">
                  <a:pos x="29" y="5"/>
                </a:cxn>
                <a:cxn ang="0">
                  <a:pos x="29" y="14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0" y="58"/>
                </a:cxn>
                <a:cxn ang="0">
                  <a:pos x="0" y="72"/>
                </a:cxn>
                <a:cxn ang="0">
                  <a:pos x="8" y="80"/>
                </a:cxn>
                <a:cxn ang="0">
                  <a:pos x="95" y="80"/>
                </a:cxn>
                <a:cxn ang="0">
                  <a:pos x="102" y="72"/>
                </a:cxn>
                <a:cxn ang="0">
                  <a:pos x="102" y="59"/>
                </a:cxn>
                <a:cxn ang="0">
                  <a:pos x="82" y="17"/>
                </a:cxn>
                <a:cxn ang="0">
                  <a:pos x="76" y="14"/>
                </a:cxn>
                <a:cxn ang="0">
                  <a:pos x="51" y="72"/>
                </a:cxn>
                <a:cxn ang="0">
                  <a:pos x="29" y="51"/>
                </a:cxn>
                <a:cxn ang="0">
                  <a:pos x="51" y="29"/>
                </a:cxn>
                <a:cxn ang="0">
                  <a:pos x="73" y="51"/>
                </a:cxn>
                <a:cxn ang="0">
                  <a:pos x="51" y="72"/>
                </a:cxn>
              </a:cxnLst>
              <a:rect l="0" t="0" r="r" b="b"/>
              <a:pathLst>
                <a:path w="102" h="80">
                  <a:moveTo>
                    <a:pt x="76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2"/>
                    <a:pt x="70" y="0"/>
                    <a:pt x="66" y="0"/>
                  </a:cubicBezTo>
                  <a:cubicBezTo>
                    <a:pt x="62" y="0"/>
                    <a:pt x="58" y="2"/>
                    <a:pt x="58" y="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2"/>
                    <a:pt x="41" y="0"/>
                    <a:pt x="37" y="0"/>
                  </a:cubicBezTo>
                  <a:cubicBezTo>
                    <a:pt x="33" y="0"/>
                    <a:pt x="29" y="2"/>
                    <a:pt x="29" y="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3" y="14"/>
                    <a:pt x="21" y="16"/>
                    <a:pt x="20" y="18"/>
                  </a:cubicBezTo>
                  <a:cubicBezTo>
                    <a:pt x="14" y="26"/>
                    <a:pt x="0" y="48"/>
                    <a:pt x="0" y="5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4" y="80"/>
                    <a:pt x="8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9" y="80"/>
                    <a:pt x="102" y="76"/>
                    <a:pt x="102" y="72"/>
                  </a:cubicBezTo>
                  <a:cubicBezTo>
                    <a:pt x="102" y="66"/>
                    <a:pt x="102" y="59"/>
                    <a:pt x="102" y="59"/>
                  </a:cubicBezTo>
                  <a:cubicBezTo>
                    <a:pt x="102" y="46"/>
                    <a:pt x="88" y="25"/>
                    <a:pt x="82" y="17"/>
                  </a:cubicBezTo>
                  <a:cubicBezTo>
                    <a:pt x="81" y="16"/>
                    <a:pt x="79" y="14"/>
                    <a:pt x="76" y="14"/>
                  </a:cubicBezTo>
                  <a:close/>
                  <a:moveTo>
                    <a:pt x="51" y="72"/>
                  </a:moveTo>
                  <a:cubicBezTo>
                    <a:pt x="39" y="72"/>
                    <a:pt x="29" y="63"/>
                    <a:pt x="29" y="51"/>
                  </a:cubicBezTo>
                  <a:cubicBezTo>
                    <a:pt x="29" y="39"/>
                    <a:pt x="39" y="29"/>
                    <a:pt x="51" y="29"/>
                  </a:cubicBezTo>
                  <a:cubicBezTo>
                    <a:pt x="63" y="29"/>
                    <a:pt x="73" y="39"/>
                    <a:pt x="73" y="51"/>
                  </a:cubicBezTo>
                  <a:cubicBezTo>
                    <a:pt x="73" y="63"/>
                    <a:pt x="63" y="72"/>
                    <a:pt x="51" y="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956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Title Slide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9854" y="3161230"/>
            <a:ext cx="7968343" cy="535531"/>
          </a:xfrm>
        </p:spPr>
        <p:txBody>
          <a:bodyPr anchor="ctr" anchorCtr="0">
            <a:sp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TEMPLATE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9854" y="4150679"/>
            <a:ext cx="7967797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lang="en-US" sz="2000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7" name="Rectangle 5"/>
          <p:cNvSpPr/>
          <p:nvPr/>
        </p:nvSpPr>
        <p:spPr>
          <a:xfrm>
            <a:off x="3083833" y="3010497"/>
            <a:ext cx="47999" cy="836996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710518" y="2338344"/>
            <a:ext cx="7967133" cy="3693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COMPANY NAME OR EVENT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296000" y="2930400"/>
            <a:ext cx="1248000" cy="9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00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Section Title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16000" y="2566800"/>
            <a:ext cx="5856000" cy="1728000"/>
          </a:xfrm>
          <a:ln w="508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ctr">
              <a:defRPr sz="3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SECTION TITLE.</a:t>
            </a:r>
          </a:p>
        </p:txBody>
      </p:sp>
      <p:cxnSp>
        <p:nvCxnSpPr>
          <p:cNvPr id="8" name="Straight Connector 4"/>
          <p:cNvCxnSpPr/>
          <p:nvPr/>
        </p:nvCxnSpPr>
        <p:spPr>
          <a:xfrm>
            <a:off x="5615953" y="4653134"/>
            <a:ext cx="960095" cy="0"/>
          </a:xfrm>
          <a:prstGeom prst="straightConnector1">
            <a:avLst/>
          </a:prstGeom>
          <a:noFill/>
          <a:ln w="50804">
            <a:solidFill>
              <a:schemeClr val="accent2"/>
            </a:solidFill>
            <a:prstDash val="solid"/>
          </a:ln>
        </p:spPr>
      </p:cxnSp>
      <p:cxnSp>
        <p:nvCxnSpPr>
          <p:cNvPr id="5" name="Straight Connector 4"/>
          <p:cNvCxnSpPr/>
          <p:nvPr userDrawn="1"/>
        </p:nvCxnSpPr>
        <p:spPr>
          <a:xfrm>
            <a:off x="5615953" y="4653134"/>
            <a:ext cx="960095" cy="0"/>
          </a:xfrm>
          <a:prstGeom prst="straightConnector1">
            <a:avLst/>
          </a:prstGeom>
          <a:noFill/>
          <a:ln w="50804">
            <a:solidFill>
              <a:schemeClr val="accent2"/>
            </a:solidFill>
            <a:prstDash val="solid"/>
          </a:ln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76F086F-EB80-4496-9083-F6DDFAEC2578}"/>
              </a:ext>
            </a:extLst>
          </p:cNvPr>
          <p:cNvSpPr/>
          <p:nvPr userDrawn="1"/>
        </p:nvSpPr>
        <p:spPr>
          <a:xfrm>
            <a:off x="0" y="6455007"/>
            <a:ext cx="12192000" cy="402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142ED-3829-4E31-A2B8-A3AA38C819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95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Vertical 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96384" y="1720850"/>
            <a:ext cx="4563533" cy="3438525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86" y="0"/>
            <a:ext cx="64644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4675" y="319254"/>
            <a:ext cx="4979125" cy="498598"/>
          </a:xfrm>
        </p:spPr>
        <p:txBody>
          <a:bodyPr tIns="0" bIns="0">
            <a:sp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374675" y="910073"/>
            <a:ext cx="4978400" cy="369332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74675" y="1720801"/>
            <a:ext cx="4978400" cy="1595309"/>
          </a:xfrm>
        </p:spPr>
        <p:txBody>
          <a:bodyPr>
            <a:spAutoFit/>
          </a:bodyPr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86" y="0"/>
            <a:ext cx="6464401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5422A8-6D1B-4DDD-B600-F973289D02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8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Horizontal 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342761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79451" y="1031875"/>
            <a:ext cx="4580467" cy="504190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dirty="0"/>
              <a:t>Click or enter text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4675" y="319254"/>
            <a:ext cx="4979125" cy="498598"/>
          </a:xfrm>
        </p:spPr>
        <p:txBody>
          <a:bodyPr tIns="0" bIns="0">
            <a:sp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374675" y="910073"/>
            <a:ext cx="4978400" cy="369332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74675" y="1720800"/>
            <a:ext cx="4978400" cy="369332"/>
          </a:xfr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75400" y="3867151"/>
            <a:ext cx="4978400" cy="1595309"/>
          </a:xfrm>
        </p:spPr>
        <p:txBody>
          <a:bodyPr>
            <a:sp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34276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4A88CF-299A-4274-9DE4-A07C0AF698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27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831317" y="1588"/>
            <a:ext cx="6447769" cy="685641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8" y="319304"/>
            <a:ext cx="4979125" cy="498598"/>
          </a:xfrm>
        </p:spPr>
        <p:txBody>
          <a:bodyPr tIns="0" bIns="0">
            <a:sp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4978400" cy="369332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1517" y="1720851"/>
            <a:ext cx="4978400" cy="1595309"/>
          </a:xfrm>
        </p:spPr>
        <p:txBody>
          <a:bodyPr>
            <a:spAutoFit/>
          </a:bodyPr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A661B4-E9BD-43F2-8B29-8DC49991CB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19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479177" y="1998618"/>
            <a:ext cx="5381897" cy="3605348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8" y="319304"/>
            <a:ext cx="4979125" cy="498598"/>
          </a:xfrm>
        </p:spPr>
        <p:txBody>
          <a:bodyPr tIns="0" bIns="0">
            <a:sp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4978400" cy="369332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1517" y="2021298"/>
            <a:ext cx="5413888" cy="3582669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44A374-727F-4D86-968B-EAD859E8B9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4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30908" y="1998618"/>
            <a:ext cx="5381897" cy="3605348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7" y="319304"/>
            <a:ext cx="11579556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11579555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64617" y="2021298"/>
            <a:ext cx="5413888" cy="3582669"/>
          </a:xfrm>
          <a:solidFill>
            <a:schemeClr val="accent2"/>
          </a:solidFill>
        </p:spPr>
        <p:txBody>
          <a:bodyPr lIns="180000" tIns="288000" rIns="180000" bIns="288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05AAB6-0129-4949-A8C9-8D6A7FC5C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81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Content 5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30908" y="1998618"/>
            <a:ext cx="5381897" cy="3605348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4616" y="319304"/>
            <a:ext cx="5396456" cy="498598"/>
          </a:xfrm>
        </p:spPr>
        <p:txBody>
          <a:bodyPr wrap="square" tIns="0" bIns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464617" y="910123"/>
            <a:ext cx="539645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64617" y="1637731"/>
            <a:ext cx="5413888" cy="4520522"/>
          </a:xfrm>
          <a:noFill/>
        </p:spPr>
        <p:txBody>
          <a:bodyPr lIns="90000" tIns="46800" rIns="90000" bIns="468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94627" y="6328104"/>
            <a:ext cx="1536171" cy="360040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3882F-93FE-43DD-8E0A-CC97F3CAF156}"/>
              </a:ext>
            </a:extLst>
          </p:cNvPr>
          <p:cNvSpPr/>
          <p:nvPr userDrawn="1"/>
        </p:nvSpPr>
        <p:spPr>
          <a:xfrm>
            <a:off x="0" y="6455007"/>
            <a:ext cx="12192000" cy="402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18E2C7-A196-4254-8DB7-BA7D164AC0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73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About Encr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 userDrawn="1"/>
        </p:nvSpPr>
        <p:spPr>
          <a:xfrm>
            <a:off x="281517" y="857229"/>
            <a:ext cx="11579556" cy="41620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+mn-lt"/>
              </a:rPr>
              <a:t>ABOUT </a:t>
            </a:r>
            <a:r>
              <a:rPr lang="en-GB" sz="2000" b="0" dirty="0">
                <a:solidFill>
                  <a:schemeClr val="accent1"/>
                </a:solidFill>
                <a:latin typeface="+mj-lt"/>
              </a:rPr>
              <a:t>ENCRAFT</a:t>
            </a:r>
          </a:p>
        </p:txBody>
      </p:sp>
      <p:sp>
        <p:nvSpPr>
          <p:cNvPr id="83" name="TextBox 82"/>
          <p:cNvSpPr txBox="1"/>
          <p:nvPr userDrawn="1"/>
        </p:nvSpPr>
        <p:spPr>
          <a:xfrm>
            <a:off x="281517" y="319304"/>
            <a:ext cx="11579556" cy="5079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WHAT</a:t>
            </a:r>
            <a:r>
              <a:rPr lang="en-GB" sz="3600" dirty="0">
                <a:latin typeface="+mn-lt"/>
              </a:rPr>
              <a:t> </a:t>
            </a:r>
            <a:r>
              <a:rPr lang="en-GB" sz="3600" b="1" dirty="0">
                <a:latin typeface="+mn-lt"/>
              </a:rPr>
              <a:t>DO WE DO</a:t>
            </a:r>
            <a:r>
              <a:rPr lang="en-GB" sz="3600" dirty="0">
                <a:solidFill>
                  <a:schemeClr val="accent1"/>
                </a:solidFill>
                <a:latin typeface="+mj-lt"/>
              </a:rPr>
              <a:t>?</a:t>
            </a:r>
          </a:p>
        </p:txBody>
      </p:sp>
      <p:sp>
        <p:nvSpPr>
          <p:cNvPr id="82" name="TextBox 81"/>
          <p:cNvSpPr txBox="1"/>
          <p:nvPr userDrawn="1"/>
        </p:nvSpPr>
        <p:spPr>
          <a:xfrm>
            <a:off x="8287453" y="3680185"/>
            <a:ext cx="3360000" cy="526616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DIGITAL TECHNOLOGIES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391294" y="3666811"/>
            <a:ext cx="3340461" cy="539989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DISTRIBUTED ENERGY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95134" y="3666812"/>
            <a:ext cx="3375823" cy="540000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BUILDING PHYSICS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67453" y="4378751"/>
            <a:ext cx="3600000" cy="130380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dirty="0"/>
              <a:t>Our Digital Technologies team are unique amongst software professionals because they are also energy specialists with an in depth understanding of the sector.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9605" y="4378752"/>
            <a:ext cx="3722488" cy="1057588"/>
          </a:xfrm>
          <a:prstGeom prst="rect">
            <a:avLst/>
          </a:prstGeom>
          <a:noFill/>
        </p:spPr>
        <p:txBody>
          <a:bodyPr wrap="square" lIns="90000" tIns="36000" rIns="90000" bIns="36000" rtlCol="0">
            <a:spAutoFit/>
          </a:bodyPr>
          <a:lstStyle/>
          <a:p>
            <a:pPr algn="ctr"/>
            <a:r>
              <a:rPr lang="en-GB" sz="1600" dirty="0"/>
              <a:t>Our Distributed Energy Projects team provide project engineering services to ensure customers get the results they expect from local energy schemes.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71295" y="4391042"/>
            <a:ext cx="3640463" cy="130380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600" dirty="0"/>
              <a:t>Our Building Physics team is one of the largest in the UK and includes Passivhaus Consultants and Designers, air-tightness specialists and historic buildings experts.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>
          <a:xfrm>
            <a:off x="4167116" y="1715775"/>
            <a:ext cx="0" cy="3629854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 userDrawn="1"/>
        </p:nvCxnSpPr>
        <p:spPr>
          <a:xfrm>
            <a:off x="8027916" y="1700848"/>
            <a:ext cx="0" cy="3629854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1220071" y="1789146"/>
            <a:ext cx="1925947" cy="1516827"/>
            <a:chOff x="1263650" y="2381250"/>
            <a:chExt cx="792163" cy="831850"/>
          </a:xfrm>
          <a:solidFill>
            <a:schemeClr val="accent3"/>
          </a:solidFill>
        </p:grpSpPr>
        <p:sp>
          <p:nvSpPr>
            <p:cNvPr id="62" name="Freeform 6"/>
            <p:cNvSpPr>
              <a:spLocks noEditPoints="1"/>
            </p:cNvSpPr>
            <p:nvPr/>
          </p:nvSpPr>
          <p:spPr bwMode="auto">
            <a:xfrm>
              <a:off x="1263650" y="2381250"/>
              <a:ext cx="792163" cy="831850"/>
            </a:xfrm>
            <a:custGeom>
              <a:avLst/>
              <a:gdLst>
                <a:gd name="T0" fmla="*/ 1784 w 3493"/>
                <a:gd name="T1" fmla="*/ 274 h 3665"/>
                <a:gd name="T2" fmla="*/ 203 w 3493"/>
                <a:gd name="T3" fmla="*/ 1679 h 3665"/>
                <a:gd name="T4" fmla="*/ 203 w 3493"/>
                <a:gd name="T5" fmla="*/ 3462 h 3665"/>
                <a:gd name="T6" fmla="*/ 3291 w 3493"/>
                <a:gd name="T7" fmla="*/ 3462 h 3665"/>
                <a:gd name="T8" fmla="*/ 3291 w 3493"/>
                <a:gd name="T9" fmla="*/ 1667 h 3665"/>
                <a:gd name="T10" fmla="*/ 3109 w 3493"/>
                <a:gd name="T11" fmla="*/ 1517 h 3665"/>
                <a:gd name="T12" fmla="*/ 3071 w 3493"/>
                <a:gd name="T13" fmla="*/ 1486 h 3665"/>
                <a:gd name="T14" fmla="*/ 3071 w 3493"/>
                <a:gd name="T15" fmla="*/ 749 h 3665"/>
                <a:gd name="T16" fmla="*/ 2785 w 3493"/>
                <a:gd name="T17" fmla="*/ 749 h 3665"/>
                <a:gd name="T18" fmla="*/ 2780 w 3493"/>
                <a:gd name="T19" fmla="*/ 963 h 3665"/>
                <a:gd name="T20" fmla="*/ 2774 w 3493"/>
                <a:gd name="T21" fmla="*/ 1186 h 3665"/>
                <a:gd name="T22" fmla="*/ 2611 w 3493"/>
                <a:gd name="T23" fmla="*/ 1034 h 3665"/>
                <a:gd name="T24" fmla="*/ 1784 w 3493"/>
                <a:gd name="T25" fmla="*/ 274 h 3665"/>
                <a:gd name="T26" fmla="*/ 1786 w 3493"/>
                <a:gd name="T27" fmla="*/ 0 h 3665"/>
                <a:gd name="T28" fmla="*/ 1854 w 3493"/>
                <a:gd name="T29" fmla="*/ 63 h 3665"/>
                <a:gd name="T30" fmla="*/ 2583 w 3493"/>
                <a:gd name="T31" fmla="*/ 734 h 3665"/>
                <a:gd name="T32" fmla="*/ 2585 w 3493"/>
                <a:gd name="T33" fmla="*/ 644 h 3665"/>
                <a:gd name="T34" fmla="*/ 2588 w 3493"/>
                <a:gd name="T35" fmla="*/ 545 h 3665"/>
                <a:gd name="T36" fmla="*/ 3274 w 3493"/>
                <a:gd name="T37" fmla="*/ 545 h 3665"/>
                <a:gd name="T38" fmla="*/ 3274 w 3493"/>
                <a:gd name="T39" fmla="*/ 1391 h 3665"/>
                <a:gd name="T40" fmla="*/ 3456 w 3493"/>
                <a:gd name="T41" fmla="*/ 1541 h 3665"/>
                <a:gd name="T42" fmla="*/ 3493 w 3493"/>
                <a:gd name="T43" fmla="*/ 1572 h 3665"/>
                <a:gd name="T44" fmla="*/ 3493 w 3493"/>
                <a:gd name="T45" fmla="*/ 3665 h 3665"/>
                <a:gd name="T46" fmla="*/ 0 w 3493"/>
                <a:gd name="T47" fmla="*/ 3665 h 3665"/>
                <a:gd name="T48" fmla="*/ 0 w 3493"/>
                <a:gd name="T49" fmla="*/ 1590 h 3665"/>
                <a:gd name="T50" fmla="*/ 34 w 3493"/>
                <a:gd name="T51" fmla="*/ 1559 h 3665"/>
                <a:gd name="T52" fmla="*/ 1719 w 3493"/>
                <a:gd name="T53" fmla="*/ 61 h 3665"/>
                <a:gd name="T54" fmla="*/ 1786 w 3493"/>
                <a:gd name="T55" fmla="*/ 0 h 3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93" h="3665">
                  <a:moveTo>
                    <a:pt x="1784" y="274"/>
                  </a:moveTo>
                  <a:lnTo>
                    <a:pt x="203" y="1679"/>
                  </a:lnTo>
                  <a:lnTo>
                    <a:pt x="203" y="3462"/>
                  </a:lnTo>
                  <a:lnTo>
                    <a:pt x="3291" y="3462"/>
                  </a:lnTo>
                  <a:lnTo>
                    <a:pt x="3291" y="1667"/>
                  </a:lnTo>
                  <a:lnTo>
                    <a:pt x="3109" y="1517"/>
                  </a:lnTo>
                  <a:lnTo>
                    <a:pt x="3071" y="1486"/>
                  </a:lnTo>
                  <a:lnTo>
                    <a:pt x="3071" y="749"/>
                  </a:lnTo>
                  <a:lnTo>
                    <a:pt x="2785" y="749"/>
                  </a:lnTo>
                  <a:lnTo>
                    <a:pt x="2780" y="963"/>
                  </a:lnTo>
                  <a:lnTo>
                    <a:pt x="2774" y="1186"/>
                  </a:lnTo>
                  <a:lnTo>
                    <a:pt x="2611" y="1034"/>
                  </a:lnTo>
                  <a:lnTo>
                    <a:pt x="1784" y="274"/>
                  </a:lnTo>
                  <a:close/>
                  <a:moveTo>
                    <a:pt x="1786" y="0"/>
                  </a:moveTo>
                  <a:lnTo>
                    <a:pt x="1854" y="63"/>
                  </a:lnTo>
                  <a:lnTo>
                    <a:pt x="2583" y="734"/>
                  </a:lnTo>
                  <a:lnTo>
                    <a:pt x="2585" y="644"/>
                  </a:lnTo>
                  <a:lnTo>
                    <a:pt x="2588" y="545"/>
                  </a:lnTo>
                  <a:lnTo>
                    <a:pt x="3274" y="545"/>
                  </a:lnTo>
                  <a:lnTo>
                    <a:pt x="3274" y="1391"/>
                  </a:lnTo>
                  <a:lnTo>
                    <a:pt x="3456" y="1541"/>
                  </a:lnTo>
                  <a:lnTo>
                    <a:pt x="3493" y="1572"/>
                  </a:lnTo>
                  <a:lnTo>
                    <a:pt x="3493" y="3665"/>
                  </a:lnTo>
                  <a:lnTo>
                    <a:pt x="0" y="3665"/>
                  </a:lnTo>
                  <a:lnTo>
                    <a:pt x="0" y="1590"/>
                  </a:lnTo>
                  <a:lnTo>
                    <a:pt x="34" y="1559"/>
                  </a:lnTo>
                  <a:lnTo>
                    <a:pt x="1719" y="61"/>
                  </a:lnTo>
                  <a:lnTo>
                    <a:pt x="1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1466850" y="2763838"/>
              <a:ext cx="420688" cy="233363"/>
            </a:xfrm>
            <a:custGeom>
              <a:avLst/>
              <a:gdLst>
                <a:gd name="T0" fmla="*/ 0 w 1856"/>
                <a:gd name="T1" fmla="*/ 0 h 1031"/>
                <a:gd name="T2" fmla="*/ 530 w 1856"/>
                <a:gd name="T3" fmla="*/ 0 h 1031"/>
                <a:gd name="T4" fmla="*/ 530 w 1856"/>
                <a:gd name="T5" fmla="*/ 414 h 1031"/>
                <a:gd name="T6" fmla="*/ 1115 w 1856"/>
                <a:gd name="T7" fmla="*/ 412 h 1031"/>
                <a:gd name="T8" fmla="*/ 1117 w 1856"/>
                <a:gd name="T9" fmla="*/ 757 h 1031"/>
                <a:gd name="T10" fmla="*/ 1535 w 1856"/>
                <a:gd name="T11" fmla="*/ 757 h 1031"/>
                <a:gd name="T12" fmla="*/ 1535 w 1856"/>
                <a:gd name="T13" fmla="*/ 611 h 1031"/>
                <a:gd name="T14" fmla="*/ 1856 w 1856"/>
                <a:gd name="T15" fmla="*/ 828 h 1031"/>
                <a:gd name="T16" fmla="*/ 1538 w 1856"/>
                <a:gd name="T17" fmla="*/ 1031 h 1031"/>
                <a:gd name="T18" fmla="*/ 1538 w 1856"/>
                <a:gd name="T19" fmla="*/ 886 h 1031"/>
                <a:gd name="T20" fmla="*/ 1007 w 1856"/>
                <a:gd name="T21" fmla="*/ 886 h 1031"/>
                <a:gd name="T22" fmla="*/ 1007 w 1856"/>
                <a:gd name="T23" fmla="*/ 517 h 1031"/>
                <a:gd name="T24" fmla="*/ 415 w 1856"/>
                <a:gd name="T25" fmla="*/ 517 h 1031"/>
                <a:gd name="T26" fmla="*/ 415 w 1856"/>
                <a:gd name="T27" fmla="*/ 109 h 1031"/>
                <a:gd name="T28" fmla="*/ 0 w 1856"/>
                <a:gd name="T29" fmla="*/ 109 h 1031"/>
                <a:gd name="T30" fmla="*/ 0 w 1856"/>
                <a:gd name="T31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6" h="1031">
                  <a:moveTo>
                    <a:pt x="0" y="0"/>
                  </a:moveTo>
                  <a:lnTo>
                    <a:pt x="530" y="0"/>
                  </a:lnTo>
                  <a:lnTo>
                    <a:pt x="530" y="414"/>
                  </a:lnTo>
                  <a:lnTo>
                    <a:pt x="1115" y="412"/>
                  </a:lnTo>
                  <a:lnTo>
                    <a:pt x="1117" y="757"/>
                  </a:lnTo>
                  <a:lnTo>
                    <a:pt x="1535" y="757"/>
                  </a:lnTo>
                  <a:lnTo>
                    <a:pt x="1535" y="611"/>
                  </a:lnTo>
                  <a:lnTo>
                    <a:pt x="1856" y="828"/>
                  </a:lnTo>
                  <a:lnTo>
                    <a:pt x="1538" y="1031"/>
                  </a:lnTo>
                  <a:lnTo>
                    <a:pt x="1538" y="886"/>
                  </a:lnTo>
                  <a:lnTo>
                    <a:pt x="1007" y="886"/>
                  </a:lnTo>
                  <a:lnTo>
                    <a:pt x="1007" y="517"/>
                  </a:lnTo>
                  <a:lnTo>
                    <a:pt x="415" y="517"/>
                  </a:lnTo>
                  <a:lnTo>
                    <a:pt x="415" y="109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grpSp>
        <p:nvGrpSpPr>
          <p:cNvPr id="64" name="Group 63"/>
          <p:cNvGrpSpPr>
            <a:grpSpLocks noChangeAspect="1"/>
          </p:cNvGrpSpPr>
          <p:nvPr userDrawn="1"/>
        </p:nvGrpSpPr>
        <p:grpSpPr>
          <a:xfrm>
            <a:off x="4758859" y="1784151"/>
            <a:ext cx="2624869" cy="1512193"/>
            <a:chOff x="4013200" y="2352675"/>
            <a:chExt cx="1116013" cy="857250"/>
          </a:xfrm>
          <a:solidFill>
            <a:schemeClr val="accent2"/>
          </a:solidFill>
        </p:grpSpPr>
        <p:sp>
          <p:nvSpPr>
            <p:cNvPr id="65" name="Freeform 12"/>
            <p:cNvSpPr>
              <a:spLocks noEditPoints="1"/>
            </p:cNvSpPr>
            <p:nvPr/>
          </p:nvSpPr>
          <p:spPr bwMode="auto">
            <a:xfrm>
              <a:off x="4016375" y="2513013"/>
              <a:ext cx="533400" cy="550862"/>
            </a:xfrm>
            <a:custGeom>
              <a:avLst/>
              <a:gdLst>
                <a:gd name="T0" fmla="*/ 859 w 1682"/>
                <a:gd name="T1" fmla="*/ 184 h 1737"/>
                <a:gd name="T2" fmla="*/ 138 w 1682"/>
                <a:gd name="T3" fmla="*/ 781 h 1737"/>
                <a:gd name="T4" fmla="*/ 138 w 1682"/>
                <a:gd name="T5" fmla="*/ 1599 h 1737"/>
                <a:gd name="T6" fmla="*/ 1543 w 1682"/>
                <a:gd name="T7" fmla="*/ 1599 h 1737"/>
                <a:gd name="T8" fmla="*/ 1543 w 1682"/>
                <a:gd name="T9" fmla="*/ 804 h 1737"/>
                <a:gd name="T10" fmla="*/ 1433 w 1682"/>
                <a:gd name="T11" fmla="*/ 698 h 1737"/>
                <a:gd name="T12" fmla="*/ 1412 w 1682"/>
                <a:gd name="T13" fmla="*/ 676 h 1737"/>
                <a:gd name="T14" fmla="*/ 1412 w 1682"/>
                <a:gd name="T15" fmla="*/ 418 h 1737"/>
                <a:gd name="T16" fmla="*/ 1345 w 1682"/>
                <a:gd name="T17" fmla="*/ 418 h 1737"/>
                <a:gd name="T18" fmla="*/ 1342 w 1682"/>
                <a:gd name="T19" fmla="*/ 474 h 1737"/>
                <a:gd name="T20" fmla="*/ 1337 w 1682"/>
                <a:gd name="T21" fmla="*/ 624 h 1737"/>
                <a:gd name="T22" fmla="*/ 1226 w 1682"/>
                <a:gd name="T23" fmla="*/ 522 h 1737"/>
                <a:gd name="T24" fmla="*/ 859 w 1682"/>
                <a:gd name="T25" fmla="*/ 184 h 1737"/>
                <a:gd name="T26" fmla="*/ 864 w 1682"/>
                <a:gd name="T27" fmla="*/ 0 h 1737"/>
                <a:gd name="T28" fmla="*/ 908 w 1682"/>
                <a:gd name="T29" fmla="*/ 41 h 1737"/>
                <a:gd name="T30" fmla="*/ 1209 w 1682"/>
                <a:gd name="T31" fmla="*/ 319 h 1737"/>
                <a:gd name="T32" fmla="*/ 1210 w 1682"/>
                <a:gd name="T33" fmla="*/ 280 h 1737"/>
                <a:gd name="T34" fmla="*/ 1550 w 1682"/>
                <a:gd name="T35" fmla="*/ 280 h 1737"/>
                <a:gd name="T36" fmla="*/ 1550 w 1682"/>
                <a:gd name="T37" fmla="*/ 619 h 1737"/>
                <a:gd name="T38" fmla="*/ 1660 w 1682"/>
                <a:gd name="T39" fmla="*/ 725 h 1737"/>
                <a:gd name="T40" fmla="*/ 1682 w 1682"/>
                <a:gd name="T41" fmla="*/ 746 h 1737"/>
                <a:gd name="T42" fmla="*/ 1682 w 1682"/>
                <a:gd name="T43" fmla="*/ 1737 h 1737"/>
                <a:gd name="T44" fmla="*/ 0 w 1682"/>
                <a:gd name="T45" fmla="*/ 1737 h 1737"/>
                <a:gd name="T46" fmla="*/ 0 w 1682"/>
                <a:gd name="T47" fmla="*/ 716 h 1737"/>
                <a:gd name="T48" fmla="*/ 25 w 1682"/>
                <a:gd name="T49" fmla="*/ 695 h 1737"/>
                <a:gd name="T50" fmla="*/ 818 w 1682"/>
                <a:gd name="T51" fmla="*/ 38 h 1737"/>
                <a:gd name="T52" fmla="*/ 864 w 1682"/>
                <a:gd name="T53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2" h="1737">
                  <a:moveTo>
                    <a:pt x="859" y="184"/>
                  </a:moveTo>
                  <a:lnTo>
                    <a:pt x="138" y="781"/>
                  </a:lnTo>
                  <a:lnTo>
                    <a:pt x="138" y="1599"/>
                  </a:lnTo>
                  <a:lnTo>
                    <a:pt x="1543" y="1599"/>
                  </a:lnTo>
                  <a:lnTo>
                    <a:pt x="1543" y="804"/>
                  </a:lnTo>
                  <a:lnTo>
                    <a:pt x="1433" y="698"/>
                  </a:lnTo>
                  <a:lnTo>
                    <a:pt x="1412" y="676"/>
                  </a:lnTo>
                  <a:lnTo>
                    <a:pt x="1412" y="418"/>
                  </a:lnTo>
                  <a:lnTo>
                    <a:pt x="1345" y="418"/>
                  </a:lnTo>
                  <a:lnTo>
                    <a:pt x="1342" y="474"/>
                  </a:lnTo>
                  <a:lnTo>
                    <a:pt x="1337" y="624"/>
                  </a:lnTo>
                  <a:lnTo>
                    <a:pt x="1226" y="522"/>
                  </a:lnTo>
                  <a:lnTo>
                    <a:pt x="859" y="184"/>
                  </a:lnTo>
                  <a:close/>
                  <a:moveTo>
                    <a:pt x="864" y="0"/>
                  </a:moveTo>
                  <a:lnTo>
                    <a:pt x="908" y="41"/>
                  </a:lnTo>
                  <a:lnTo>
                    <a:pt x="1209" y="319"/>
                  </a:lnTo>
                  <a:lnTo>
                    <a:pt x="1210" y="280"/>
                  </a:lnTo>
                  <a:lnTo>
                    <a:pt x="1550" y="280"/>
                  </a:lnTo>
                  <a:lnTo>
                    <a:pt x="1550" y="619"/>
                  </a:lnTo>
                  <a:lnTo>
                    <a:pt x="1660" y="725"/>
                  </a:lnTo>
                  <a:lnTo>
                    <a:pt x="1682" y="746"/>
                  </a:lnTo>
                  <a:lnTo>
                    <a:pt x="1682" y="1737"/>
                  </a:lnTo>
                  <a:lnTo>
                    <a:pt x="0" y="1737"/>
                  </a:lnTo>
                  <a:lnTo>
                    <a:pt x="0" y="716"/>
                  </a:lnTo>
                  <a:lnTo>
                    <a:pt x="25" y="695"/>
                  </a:lnTo>
                  <a:lnTo>
                    <a:pt x="818" y="38"/>
                  </a:lnTo>
                  <a:lnTo>
                    <a:pt x="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auto">
            <a:xfrm>
              <a:off x="4594225" y="2513013"/>
              <a:ext cx="533400" cy="550862"/>
            </a:xfrm>
            <a:custGeom>
              <a:avLst/>
              <a:gdLst>
                <a:gd name="T0" fmla="*/ 860 w 1682"/>
                <a:gd name="T1" fmla="*/ 184 h 1737"/>
                <a:gd name="T2" fmla="*/ 139 w 1682"/>
                <a:gd name="T3" fmla="*/ 781 h 1737"/>
                <a:gd name="T4" fmla="*/ 139 w 1682"/>
                <a:gd name="T5" fmla="*/ 1599 h 1737"/>
                <a:gd name="T6" fmla="*/ 1544 w 1682"/>
                <a:gd name="T7" fmla="*/ 1599 h 1737"/>
                <a:gd name="T8" fmla="*/ 1544 w 1682"/>
                <a:gd name="T9" fmla="*/ 804 h 1737"/>
                <a:gd name="T10" fmla="*/ 1434 w 1682"/>
                <a:gd name="T11" fmla="*/ 698 h 1737"/>
                <a:gd name="T12" fmla="*/ 1413 w 1682"/>
                <a:gd name="T13" fmla="*/ 676 h 1737"/>
                <a:gd name="T14" fmla="*/ 1413 w 1682"/>
                <a:gd name="T15" fmla="*/ 418 h 1737"/>
                <a:gd name="T16" fmla="*/ 1345 w 1682"/>
                <a:gd name="T17" fmla="*/ 418 h 1737"/>
                <a:gd name="T18" fmla="*/ 1343 w 1682"/>
                <a:gd name="T19" fmla="*/ 474 h 1737"/>
                <a:gd name="T20" fmla="*/ 1338 w 1682"/>
                <a:gd name="T21" fmla="*/ 624 h 1737"/>
                <a:gd name="T22" fmla="*/ 1227 w 1682"/>
                <a:gd name="T23" fmla="*/ 522 h 1737"/>
                <a:gd name="T24" fmla="*/ 860 w 1682"/>
                <a:gd name="T25" fmla="*/ 184 h 1737"/>
                <a:gd name="T26" fmla="*/ 864 w 1682"/>
                <a:gd name="T27" fmla="*/ 0 h 1737"/>
                <a:gd name="T28" fmla="*/ 909 w 1682"/>
                <a:gd name="T29" fmla="*/ 41 h 1737"/>
                <a:gd name="T30" fmla="*/ 1210 w 1682"/>
                <a:gd name="T31" fmla="*/ 319 h 1737"/>
                <a:gd name="T32" fmla="*/ 1211 w 1682"/>
                <a:gd name="T33" fmla="*/ 280 h 1737"/>
                <a:gd name="T34" fmla="*/ 1551 w 1682"/>
                <a:gd name="T35" fmla="*/ 280 h 1737"/>
                <a:gd name="T36" fmla="*/ 1551 w 1682"/>
                <a:gd name="T37" fmla="*/ 619 h 1737"/>
                <a:gd name="T38" fmla="*/ 1661 w 1682"/>
                <a:gd name="T39" fmla="*/ 725 h 1737"/>
                <a:gd name="T40" fmla="*/ 1682 w 1682"/>
                <a:gd name="T41" fmla="*/ 746 h 1737"/>
                <a:gd name="T42" fmla="*/ 1682 w 1682"/>
                <a:gd name="T43" fmla="*/ 1737 h 1737"/>
                <a:gd name="T44" fmla="*/ 0 w 1682"/>
                <a:gd name="T45" fmla="*/ 1737 h 1737"/>
                <a:gd name="T46" fmla="*/ 0 w 1682"/>
                <a:gd name="T47" fmla="*/ 716 h 1737"/>
                <a:gd name="T48" fmla="*/ 26 w 1682"/>
                <a:gd name="T49" fmla="*/ 695 h 1737"/>
                <a:gd name="T50" fmla="*/ 818 w 1682"/>
                <a:gd name="T51" fmla="*/ 38 h 1737"/>
                <a:gd name="T52" fmla="*/ 864 w 1682"/>
                <a:gd name="T53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2" h="1737">
                  <a:moveTo>
                    <a:pt x="860" y="184"/>
                  </a:moveTo>
                  <a:lnTo>
                    <a:pt x="139" y="781"/>
                  </a:lnTo>
                  <a:lnTo>
                    <a:pt x="139" y="1599"/>
                  </a:lnTo>
                  <a:lnTo>
                    <a:pt x="1544" y="1599"/>
                  </a:lnTo>
                  <a:lnTo>
                    <a:pt x="1544" y="804"/>
                  </a:lnTo>
                  <a:lnTo>
                    <a:pt x="1434" y="698"/>
                  </a:lnTo>
                  <a:lnTo>
                    <a:pt x="1413" y="676"/>
                  </a:lnTo>
                  <a:lnTo>
                    <a:pt x="1413" y="418"/>
                  </a:lnTo>
                  <a:lnTo>
                    <a:pt x="1345" y="418"/>
                  </a:lnTo>
                  <a:lnTo>
                    <a:pt x="1343" y="474"/>
                  </a:lnTo>
                  <a:lnTo>
                    <a:pt x="1338" y="624"/>
                  </a:lnTo>
                  <a:lnTo>
                    <a:pt x="1227" y="522"/>
                  </a:lnTo>
                  <a:lnTo>
                    <a:pt x="860" y="184"/>
                  </a:lnTo>
                  <a:close/>
                  <a:moveTo>
                    <a:pt x="864" y="0"/>
                  </a:moveTo>
                  <a:lnTo>
                    <a:pt x="909" y="41"/>
                  </a:lnTo>
                  <a:lnTo>
                    <a:pt x="1210" y="319"/>
                  </a:lnTo>
                  <a:lnTo>
                    <a:pt x="1211" y="280"/>
                  </a:lnTo>
                  <a:lnTo>
                    <a:pt x="1551" y="280"/>
                  </a:lnTo>
                  <a:lnTo>
                    <a:pt x="1551" y="619"/>
                  </a:lnTo>
                  <a:lnTo>
                    <a:pt x="1661" y="725"/>
                  </a:lnTo>
                  <a:lnTo>
                    <a:pt x="1682" y="746"/>
                  </a:lnTo>
                  <a:lnTo>
                    <a:pt x="1682" y="1737"/>
                  </a:lnTo>
                  <a:lnTo>
                    <a:pt x="0" y="1737"/>
                  </a:lnTo>
                  <a:lnTo>
                    <a:pt x="0" y="716"/>
                  </a:lnTo>
                  <a:lnTo>
                    <a:pt x="26" y="695"/>
                  </a:lnTo>
                  <a:lnTo>
                    <a:pt x="818" y="38"/>
                  </a:lnTo>
                  <a:lnTo>
                    <a:pt x="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4098925" y="3041650"/>
              <a:ext cx="952500" cy="168275"/>
            </a:xfrm>
            <a:custGeom>
              <a:avLst/>
              <a:gdLst>
                <a:gd name="T0" fmla="*/ 0 w 2997"/>
                <a:gd name="T1" fmla="*/ 0 h 528"/>
                <a:gd name="T2" fmla="*/ 81 w 2997"/>
                <a:gd name="T3" fmla="*/ 0 h 528"/>
                <a:gd name="T4" fmla="*/ 81 w 2997"/>
                <a:gd name="T5" fmla="*/ 447 h 528"/>
                <a:gd name="T6" fmla="*/ 2916 w 2997"/>
                <a:gd name="T7" fmla="*/ 447 h 528"/>
                <a:gd name="T8" fmla="*/ 2916 w 2997"/>
                <a:gd name="T9" fmla="*/ 0 h 528"/>
                <a:gd name="T10" fmla="*/ 2997 w 2997"/>
                <a:gd name="T11" fmla="*/ 0 h 528"/>
                <a:gd name="T12" fmla="*/ 2997 w 2997"/>
                <a:gd name="T13" fmla="*/ 528 h 528"/>
                <a:gd name="T14" fmla="*/ 0 w 2997"/>
                <a:gd name="T15" fmla="*/ 528 h 528"/>
                <a:gd name="T16" fmla="*/ 0 w 2997"/>
                <a:gd name="T1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7" h="528">
                  <a:moveTo>
                    <a:pt x="0" y="0"/>
                  </a:moveTo>
                  <a:lnTo>
                    <a:pt x="81" y="0"/>
                  </a:lnTo>
                  <a:lnTo>
                    <a:pt x="81" y="447"/>
                  </a:lnTo>
                  <a:lnTo>
                    <a:pt x="2916" y="447"/>
                  </a:lnTo>
                  <a:lnTo>
                    <a:pt x="2916" y="0"/>
                  </a:lnTo>
                  <a:lnTo>
                    <a:pt x="2997" y="0"/>
                  </a:lnTo>
                  <a:lnTo>
                    <a:pt x="2997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>
              <a:off x="4154488" y="3041650"/>
              <a:ext cx="846138" cy="109537"/>
            </a:xfrm>
            <a:custGeom>
              <a:avLst/>
              <a:gdLst>
                <a:gd name="T0" fmla="*/ 0 w 2665"/>
                <a:gd name="T1" fmla="*/ 0 h 343"/>
                <a:gd name="T2" fmla="*/ 81 w 2665"/>
                <a:gd name="T3" fmla="*/ 0 h 343"/>
                <a:gd name="T4" fmla="*/ 81 w 2665"/>
                <a:gd name="T5" fmla="*/ 262 h 343"/>
                <a:gd name="T6" fmla="*/ 2584 w 2665"/>
                <a:gd name="T7" fmla="*/ 262 h 343"/>
                <a:gd name="T8" fmla="*/ 2584 w 2665"/>
                <a:gd name="T9" fmla="*/ 0 h 343"/>
                <a:gd name="T10" fmla="*/ 2665 w 2665"/>
                <a:gd name="T11" fmla="*/ 0 h 343"/>
                <a:gd name="T12" fmla="*/ 2665 w 2665"/>
                <a:gd name="T13" fmla="*/ 343 h 343"/>
                <a:gd name="T14" fmla="*/ 0 w 2665"/>
                <a:gd name="T15" fmla="*/ 343 h 343"/>
                <a:gd name="T16" fmla="*/ 0 w 2665"/>
                <a:gd name="T1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5" h="343">
                  <a:moveTo>
                    <a:pt x="0" y="0"/>
                  </a:moveTo>
                  <a:lnTo>
                    <a:pt x="81" y="0"/>
                  </a:lnTo>
                  <a:lnTo>
                    <a:pt x="81" y="262"/>
                  </a:lnTo>
                  <a:lnTo>
                    <a:pt x="2584" y="262"/>
                  </a:lnTo>
                  <a:lnTo>
                    <a:pt x="2584" y="0"/>
                  </a:lnTo>
                  <a:lnTo>
                    <a:pt x="2665" y="0"/>
                  </a:lnTo>
                  <a:lnTo>
                    <a:pt x="2665" y="343"/>
                  </a:lnTo>
                  <a:lnTo>
                    <a:pt x="0" y="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9" name="Freeform 16"/>
            <p:cNvSpPr>
              <a:spLocks noEditPoints="1"/>
            </p:cNvSpPr>
            <p:nvPr/>
          </p:nvSpPr>
          <p:spPr bwMode="auto">
            <a:xfrm>
              <a:off x="4013200" y="2352675"/>
              <a:ext cx="155575" cy="155575"/>
            </a:xfrm>
            <a:custGeom>
              <a:avLst/>
              <a:gdLst>
                <a:gd name="T0" fmla="*/ 228 w 489"/>
                <a:gd name="T1" fmla="*/ 59 h 487"/>
                <a:gd name="T2" fmla="*/ 186 w 489"/>
                <a:gd name="T3" fmla="*/ 67 h 487"/>
                <a:gd name="T4" fmla="*/ 140 w 489"/>
                <a:gd name="T5" fmla="*/ 89 h 487"/>
                <a:gd name="T6" fmla="*/ 98 w 489"/>
                <a:gd name="T7" fmla="*/ 127 h 487"/>
                <a:gd name="T8" fmla="*/ 73 w 489"/>
                <a:gd name="T9" fmla="*/ 171 h 487"/>
                <a:gd name="T10" fmla="*/ 62 w 489"/>
                <a:gd name="T11" fmla="*/ 206 h 487"/>
                <a:gd name="T12" fmla="*/ 58 w 489"/>
                <a:gd name="T13" fmla="*/ 243 h 487"/>
                <a:gd name="T14" fmla="*/ 62 w 489"/>
                <a:gd name="T15" fmla="*/ 280 h 487"/>
                <a:gd name="T16" fmla="*/ 73 w 489"/>
                <a:gd name="T17" fmla="*/ 315 h 487"/>
                <a:gd name="T18" fmla="*/ 98 w 489"/>
                <a:gd name="T19" fmla="*/ 360 h 487"/>
                <a:gd name="T20" fmla="*/ 140 w 489"/>
                <a:gd name="T21" fmla="*/ 398 h 487"/>
                <a:gd name="T22" fmla="*/ 186 w 489"/>
                <a:gd name="T23" fmla="*/ 420 h 487"/>
                <a:gd name="T24" fmla="*/ 228 w 489"/>
                <a:gd name="T25" fmla="*/ 428 h 487"/>
                <a:gd name="T26" fmla="*/ 260 w 489"/>
                <a:gd name="T27" fmla="*/ 428 h 487"/>
                <a:gd name="T28" fmla="*/ 302 w 489"/>
                <a:gd name="T29" fmla="*/ 420 h 487"/>
                <a:gd name="T30" fmla="*/ 336 w 489"/>
                <a:gd name="T31" fmla="*/ 406 h 487"/>
                <a:gd name="T32" fmla="*/ 377 w 489"/>
                <a:gd name="T33" fmla="*/ 375 h 487"/>
                <a:gd name="T34" fmla="*/ 407 w 489"/>
                <a:gd name="T35" fmla="*/ 335 h 487"/>
                <a:gd name="T36" fmla="*/ 421 w 489"/>
                <a:gd name="T37" fmla="*/ 302 h 487"/>
                <a:gd name="T38" fmla="*/ 430 w 489"/>
                <a:gd name="T39" fmla="*/ 259 h 487"/>
                <a:gd name="T40" fmla="*/ 430 w 489"/>
                <a:gd name="T41" fmla="*/ 227 h 487"/>
                <a:gd name="T42" fmla="*/ 421 w 489"/>
                <a:gd name="T43" fmla="*/ 186 h 487"/>
                <a:gd name="T44" fmla="*/ 399 w 489"/>
                <a:gd name="T45" fmla="*/ 140 h 487"/>
                <a:gd name="T46" fmla="*/ 361 w 489"/>
                <a:gd name="T47" fmla="*/ 98 h 487"/>
                <a:gd name="T48" fmla="*/ 317 w 489"/>
                <a:gd name="T49" fmla="*/ 73 h 487"/>
                <a:gd name="T50" fmla="*/ 282 w 489"/>
                <a:gd name="T51" fmla="*/ 62 h 487"/>
                <a:gd name="T52" fmla="*/ 244 w 489"/>
                <a:gd name="T53" fmla="*/ 58 h 487"/>
                <a:gd name="T54" fmla="*/ 272 w 489"/>
                <a:gd name="T55" fmla="*/ 3 h 487"/>
                <a:gd name="T56" fmla="*/ 319 w 489"/>
                <a:gd name="T57" fmla="*/ 12 h 487"/>
                <a:gd name="T58" fmla="*/ 375 w 489"/>
                <a:gd name="T59" fmla="*/ 39 h 487"/>
                <a:gd name="T60" fmla="*/ 417 w 489"/>
                <a:gd name="T61" fmla="*/ 72 h 487"/>
                <a:gd name="T62" fmla="*/ 449 w 489"/>
                <a:gd name="T63" fmla="*/ 112 h 487"/>
                <a:gd name="T64" fmla="*/ 477 w 489"/>
                <a:gd name="T65" fmla="*/ 169 h 487"/>
                <a:gd name="T66" fmla="*/ 486 w 489"/>
                <a:gd name="T67" fmla="*/ 215 h 487"/>
                <a:gd name="T68" fmla="*/ 487 w 489"/>
                <a:gd name="T69" fmla="*/ 265 h 487"/>
                <a:gd name="T70" fmla="*/ 478 w 489"/>
                <a:gd name="T71" fmla="*/ 313 h 487"/>
                <a:gd name="T72" fmla="*/ 461 w 489"/>
                <a:gd name="T73" fmla="*/ 357 h 487"/>
                <a:gd name="T74" fmla="*/ 431 w 489"/>
                <a:gd name="T75" fmla="*/ 400 h 487"/>
                <a:gd name="T76" fmla="*/ 385 w 489"/>
                <a:gd name="T77" fmla="*/ 442 h 487"/>
                <a:gd name="T78" fmla="*/ 339 w 489"/>
                <a:gd name="T79" fmla="*/ 468 h 487"/>
                <a:gd name="T80" fmla="*/ 293 w 489"/>
                <a:gd name="T81" fmla="*/ 481 h 487"/>
                <a:gd name="T82" fmla="*/ 244 w 489"/>
                <a:gd name="T83" fmla="*/ 487 h 487"/>
                <a:gd name="T84" fmla="*/ 195 w 489"/>
                <a:gd name="T85" fmla="*/ 481 h 487"/>
                <a:gd name="T86" fmla="*/ 149 w 489"/>
                <a:gd name="T87" fmla="*/ 468 h 487"/>
                <a:gd name="T88" fmla="*/ 86 w 489"/>
                <a:gd name="T89" fmla="*/ 429 h 487"/>
                <a:gd name="T90" fmla="*/ 38 w 489"/>
                <a:gd name="T91" fmla="*/ 375 h 487"/>
                <a:gd name="T92" fmla="*/ 12 w 489"/>
                <a:gd name="T93" fmla="*/ 319 h 487"/>
                <a:gd name="T94" fmla="*/ 2 w 489"/>
                <a:gd name="T95" fmla="*/ 271 h 487"/>
                <a:gd name="T96" fmla="*/ 1 w 489"/>
                <a:gd name="T97" fmla="*/ 221 h 487"/>
                <a:gd name="T98" fmla="*/ 11 w 489"/>
                <a:gd name="T99" fmla="*/ 174 h 487"/>
                <a:gd name="T100" fmla="*/ 28 w 489"/>
                <a:gd name="T101" fmla="*/ 130 h 487"/>
                <a:gd name="T102" fmla="*/ 71 w 489"/>
                <a:gd name="T103" fmla="*/ 72 h 487"/>
                <a:gd name="T104" fmla="*/ 130 w 489"/>
                <a:gd name="T105" fmla="*/ 28 h 487"/>
                <a:gd name="T106" fmla="*/ 174 w 489"/>
                <a:gd name="T107" fmla="*/ 11 h 487"/>
                <a:gd name="T108" fmla="*/ 222 w 489"/>
                <a:gd name="T109" fmla="*/ 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9" h="487">
                  <a:moveTo>
                    <a:pt x="244" y="58"/>
                  </a:moveTo>
                  <a:lnTo>
                    <a:pt x="228" y="59"/>
                  </a:lnTo>
                  <a:lnTo>
                    <a:pt x="228" y="59"/>
                  </a:lnTo>
                  <a:lnTo>
                    <a:pt x="207" y="62"/>
                  </a:lnTo>
                  <a:lnTo>
                    <a:pt x="186" y="67"/>
                  </a:lnTo>
                  <a:lnTo>
                    <a:pt x="186" y="67"/>
                  </a:lnTo>
                  <a:lnTo>
                    <a:pt x="172" y="73"/>
                  </a:lnTo>
                  <a:lnTo>
                    <a:pt x="153" y="81"/>
                  </a:lnTo>
                  <a:lnTo>
                    <a:pt x="140" y="89"/>
                  </a:lnTo>
                  <a:lnTo>
                    <a:pt x="127" y="98"/>
                  </a:lnTo>
                  <a:lnTo>
                    <a:pt x="112" y="112"/>
                  </a:lnTo>
                  <a:lnTo>
                    <a:pt x="98" y="127"/>
                  </a:lnTo>
                  <a:lnTo>
                    <a:pt x="89" y="140"/>
                  </a:lnTo>
                  <a:lnTo>
                    <a:pt x="81" y="153"/>
                  </a:lnTo>
                  <a:lnTo>
                    <a:pt x="73" y="171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2" y="206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8" y="243"/>
                  </a:lnTo>
                  <a:lnTo>
                    <a:pt x="59" y="259"/>
                  </a:lnTo>
                  <a:lnTo>
                    <a:pt x="59" y="259"/>
                  </a:lnTo>
                  <a:lnTo>
                    <a:pt x="62" y="280"/>
                  </a:lnTo>
                  <a:lnTo>
                    <a:pt x="67" y="302"/>
                  </a:lnTo>
                  <a:lnTo>
                    <a:pt x="67" y="302"/>
                  </a:lnTo>
                  <a:lnTo>
                    <a:pt x="73" y="315"/>
                  </a:lnTo>
                  <a:lnTo>
                    <a:pt x="81" y="335"/>
                  </a:lnTo>
                  <a:lnTo>
                    <a:pt x="89" y="347"/>
                  </a:lnTo>
                  <a:lnTo>
                    <a:pt x="98" y="360"/>
                  </a:lnTo>
                  <a:lnTo>
                    <a:pt x="112" y="375"/>
                  </a:lnTo>
                  <a:lnTo>
                    <a:pt x="127" y="389"/>
                  </a:lnTo>
                  <a:lnTo>
                    <a:pt x="140" y="398"/>
                  </a:lnTo>
                  <a:lnTo>
                    <a:pt x="153" y="406"/>
                  </a:lnTo>
                  <a:lnTo>
                    <a:pt x="172" y="414"/>
                  </a:lnTo>
                  <a:lnTo>
                    <a:pt x="186" y="420"/>
                  </a:lnTo>
                  <a:lnTo>
                    <a:pt x="186" y="420"/>
                  </a:lnTo>
                  <a:lnTo>
                    <a:pt x="207" y="425"/>
                  </a:lnTo>
                  <a:lnTo>
                    <a:pt x="228" y="428"/>
                  </a:lnTo>
                  <a:lnTo>
                    <a:pt x="228" y="428"/>
                  </a:lnTo>
                  <a:lnTo>
                    <a:pt x="244" y="429"/>
                  </a:lnTo>
                  <a:lnTo>
                    <a:pt x="260" y="428"/>
                  </a:lnTo>
                  <a:lnTo>
                    <a:pt x="260" y="428"/>
                  </a:lnTo>
                  <a:lnTo>
                    <a:pt x="282" y="425"/>
                  </a:lnTo>
                  <a:lnTo>
                    <a:pt x="302" y="420"/>
                  </a:lnTo>
                  <a:lnTo>
                    <a:pt x="302" y="420"/>
                  </a:lnTo>
                  <a:lnTo>
                    <a:pt x="317" y="414"/>
                  </a:lnTo>
                  <a:lnTo>
                    <a:pt x="336" y="406"/>
                  </a:lnTo>
                  <a:lnTo>
                    <a:pt x="351" y="396"/>
                  </a:lnTo>
                  <a:lnTo>
                    <a:pt x="361" y="389"/>
                  </a:lnTo>
                  <a:lnTo>
                    <a:pt x="377" y="375"/>
                  </a:lnTo>
                  <a:lnTo>
                    <a:pt x="390" y="360"/>
                  </a:lnTo>
                  <a:lnTo>
                    <a:pt x="399" y="347"/>
                  </a:lnTo>
                  <a:lnTo>
                    <a:pt x="407" y="335"/>
                  </a:lnTo>
                  <a:lnTo>
                    <a:pt x="416" y="315"/>
                  </a:lnTo>
                  <a:lnTo>
                    <a:pt x="421" y="302"/>
                  </a:lnTo>
                  <a:lnTo>
                    <a:pt x="421" y="302"/>
                  </a:lnTo>
                  <a:lnTo>
                    <a:pt x="427" y="280"/>
                  </a:lnTo>
                  <a:lnTo>
                    <a:pt x="430" y="259"/>
                  </a:lnTo>
                  <a:lnTo>
                    <a:pt x="430" y="259"/>
                  </a:lnTo>
                  <a:lnTo>
                    <a:pt x="431" y="243"/>
                  </a:lnTo>
                  <a:lnTo>
                    <a:pt x="430" y="227"/>
                  </a:lnTo>
                  <a:lnTo>
                    <a:pt x="430" y="227"/>
                  </a:lnTo>
                  <a:lnTo>
                    <a:pt x="427" y="206"/>
                  </a:lnTo>
                  <a:lnTo>
                    <a:pt x="421" y="186"/>
                  </a:lnTo>
                  <a:lnTo>
                    <a:pt x="421" y="186"/>
                  </a:lnTo>
                  <a:lnTo>
                    <a:pt x="416" y="171"/>
                  </a:lnTo>
                  <a:lnTo>
                    <a:pt x="407" y="153"/>
                  </a:lnTo>
                  <a:lnTo>
                    <a:pt x="399" y="140"/>
                  </a:lnTo>
                  <a:lnTo>
                    <a:pt x="390" y="127"/>
                  </a:lnTo>
                  <a:lnTo>
                    <a:pt x="377" y="112"/>
                  </a:lnTo>
                  <a:lnTo>
                    <a:pt x="361" y="98"/>
                  </a:lnTo>
                  <a:lnTo>
                    <a:pt x="351" y="91"/>
                  </a:lnTo>
                  <a:lnTo>
                    <a:pt x="336" y="81"/>
                  </a:lnTo>
                  <a:lnTo>
                    <a:pt x="317" y="73"/>
                  </a:lnTo>
                  <a:lnTo>
                    <a:pt x="302" y="67"/>
                  </a:lnTo>
                  <a:lnTo>
                    <a:pt x="302" y="67"/>
                  </a:lnTo>
                  <a:lnTo>
                    <a:pt x="282" y="62"/>
                  </a:lnTo>
                  <a:lnTo>
                    <a:pt x="260" y="59"/>
                  </a:lnTo>
                  <a:lnTo>
                    <a:pt x="260" y="59"/>
                  </a:lnTo>
                  <a:lnTo>
                    <a:pt x="244" y="58"/>
                  </a:lnTo>
                  <a:close/>
                  <a:moveTo>
                    <a:pt x="244" y="0"/>
                  </a:moveTo>
                  <a:lnTo>
                    <a:pt x="267" y="1"/>
                  </a:lnTo>
                  <a:lnTo>
                    <a:pt x="272" y="3"/>
                  </a:lnTo>
                  <a:lnTo>
                    <a:pt x="293" y="6"/>
                  </a:lnTo>
                  <a:lnTo>
                    <a:pt x="314" y="11"/>
                  </a:lnTo>
                  <a:lnTo>
                    <a:pt x="319" y="12"/>
                  </a:lnTo>
                  <a:lnTo>
                    <a:pt x="339" y="20"/>
                  </a:lnTo>
                  <a:lnTo>
                    <a:pt x="358" y="28"/>
                  </a:lnTo>
                  <a:lnTo>
                    <a:pt x="375" y="39"/>
                  </a:lnTo>
                  <a:lnTo>
                    <a:pt x="385" y="45"/>
                  </a:lnTo>
                  <a:lnTo>
                    <a:pt x="401" y="58"/>
                  </a:lnTo>
                  <a:lnTo>
                    <a:pt x="417" y="72"/>
                  </a:lnTo>
                  <a:lnTo>
                    <a:pt x="431" y="87"/>
                  </a:lnTo>
                  <a:lnTo>
                    <a:pt x="443" y="104"/>
                  </a:lnTo>
                  <a:lnTo>
                    <a:pt x="449" y="112"/>
                  </a:lnTo>
                  <a:lnTo>
                    <a:pt x="461" y="130"/>
                  </a:lnTo>
                  <a:lnTo>
                    <a:pt x="469" y="148"/>
                  </a:lnTo>
                  <a:lnTo>
                    <a:pt x="477" y="169"/>
                  </a:lnTo>
                  <a:lnTo>
                    <a:pt x="478" y="174"/>
                  </a:lnTo>
                  <a:lnTo>
                    <a:pt x="483" y="194"/>
                  </a:lnTo>
                  <a:lnTo>
                    <a:pt x="486" y="215"/>
                  </a:lnTo>
                  <a:lnTo>
                    <a:pt x="487" y="221"/>
                  </a:lnTo>
                  <a:lnTo>
                    <a:pt x="489" y="243"/>
                  </a:lnTo>
                  <a:lnTo>
                    <a:pt x="487" y="265"/>
                  </a:lnTo>
                  <a:lnTo>
                    <a:pt x="486" y="271"/>
                  </a:lnTo>
                  <a:lnTo>
                    <a:pt x="483" y="292"/>
                  </a:lnTo>
                  <a:lnTo>
                    <a:pt x="478" y="313"/>
                  </a:lnTo>
                  <a:lnTo>
                    <a:pt x="477" y="319"/>
                  </a:lnTo>
                  <a:lnTo>
                    <a:pt x="469" y="338"/>
                  </a:lnTo>
                  <a:lnTo>
                    <a:pt x="461" y="357"/>
                  </a:lnTo>
                  <a:lnTo>
                    <a:pt x="449" y="375"/>
                  </a:lnTo>
                  <a:lnTo>
                    <a:pt x="443" y="383"/>
                  </a:lnTo>
                  <a:lnTo>
                    <a:pt x="431" y="400"/>
                  </a:lnTo>
                  <a:lnTo>
                    <a:pt x="417" y="415"/>
                  </a:lnTo>
                  <a:lnTo>
                    <a:pt x="401" y="429"/>
                  </a:lnTo>
                  <a:lnTo>
                    <a:pt x="385" y="442"/>
                  </a:lnTo>
                  <a:lnTo>
                    <a:pt x="375" y="448"/>
                  </a:lnTo>
                  <a:lnTo>
                    <a:pt x="358" y="459"/>
                  </a:lnTo>
                  <a:lnTo>
                    <a:pt x="339" y="468"/>
                  </a:lnTo>
                  <a:lnTo>
                    <a:pt x="319" y="475"/>
                  </a:lnTo>
                  <a:lnTo>
                    <a:pt x="314" y="476"/>
                  </a:lnTo>
                  <a:lnTo>
                    <a:pt x="293" y="481"/>
                  </a:lnTo>
                  <a:lnTo>
                    <a:pt x="272" y="485"/>
                  </a:lnTo>
                  <a:lnTo>
                    <a:pt x="267" y="486"/>
                  </a:lnTo>
                  <a:lnTo>
                    <a:pt x="244" y="487"/>
                  </a:lnTo>
                  <a:lnTo>
                    <a:pt x="222" y="486"/>
                  </a:lnTo>
                  <a:lnTo>
                    <a:pt x="217" y="485"/>
                  </a:lnTo>
                  <a:lnTo>
                    <a:pt x="195" y="481"/>
                  </a:lnTo>
                  <a:lnTo>
                    <a:pt x="174" y="476"/>
                  </a:lnTo>
                  <a:lnTo>
                    <a:pt x="169" y="475"/>
                  </a:lnTo>
                  <a:lnTo>
                    <a:pt x="149" y="468"/>
                  </a:lnTo>
                  <a:lnTo>
                    <a:pt x="130" y="459"/>
                  </a:lnTo>
                  <a:lnTo>
                    <a:pt x="112" y="448"/>
                  </a:lnTo>
                  <a:lnTo>
                    <a:pt x="86" y="429"/>
                  </a:lnTo>
                  <a:lnTo>
                    <a:pt x="71" y="415"/>
                  </a:lnTo>
                  <a:lnTo>
                    <a:pt x="58" y="400"/>
                  </a:lnTo>
                  <a:lnTo>
                    <a:pt x="38" y="375"/>
                  </a:lnTo>
                  <a:lnTo>
                    <a:pt x="28" y="357"/>
                  </a:lnTo>
                  <a:lnTo>
                    <a:pt x="19" y="338"/>
                  </a:lnTo>
                  <a:lnTo>
                    <a:pt x="12" y="319"/>
                  </a:lnTo>
                  <a:lnTo>
                    <a:pt x="11" y="313"/>
                  </a:lnTo>
                  <a:lnTo>
                    <a:pt x="5" y="292"/>
                  </a:lnTo>
                  <a:lnTo>
                    <a:pt x="2" y="271"/>
                  </a:lnTo>
                  <a:lnTo>
                    <a:pt x="1" y="265"/>
                  </a:lnTo>
                  <a:lnTo>
                    <a:pt x="0" y="243"/>
                  </a:lnTo>
                  <a:lnTo>
                    <a:pt x="1" y="221"/>
                  </a:lnTo>
                  <a:lnTo>
                    <a:pt x="2" y="215"/>
                  </a:lnTo>
                  <a:lnTo>
                    <a:pt x="5" y="194"/>
                  </a:lnTo>
                  <a:lnTo>
                    <a:pt x="11" y="174"/>
                  </a:lnTo>
                  <a:lnTo>
                    <a:pt x="12" y="169"/>
                  </a:lnTo>
                  <a:lnTo>
                    <a:pt x="19" y="148"/>
                  </a:lnTo>
                  <a:lnTo>
                    <a:pt x="28" y="130"/>
                  </a:lnTo>
                  <a:lnTo>
                    <a:pt x="38" y="112"/>
                  </a:lnTo>
                  <a:lnTo>
                    <a:pt x="58" y="87"/>
                  </a:lnTo>
                  <a:lnTo>
                    <a:pt x="71" y="72"/>
                  </a:lnTo>
                  <a:lnTo>
                    <a:pt x="86" y="58"/>
                  </a:lnTo>
                  <a:lnTo>
                    <a:pt x="112" y="39"/>
                  </a:lnTo>
                  <a:lnTo>
                    <a:pt x="130" y="28"/>
                  </a:lnTo>
                  <a:lnTo>
                    <a:pt x="149" y="20"/>
                  </a:lnTo>
                  <a:lnTo>
                    <a:pt x="169" y="12"/>
                  </a:lnTo>
                  <a:lnTo>
                    <a:pt x="174" y="11"/>
                  </a:lnTo>
                  <a:lnTo>
                    <a:pt x="195" y="6"/>
                  </a:lnTo>
                  <a:lnTo>
                    <a:pt x="217" y="3"/>
                  </a:lnTo>
                  <a:lnTo>
                    <a:pt x="222" y="1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auto">
            <a:xfrm>
              <a:off x="4973638" y="2354263"/>
              <a:ext cx="155575" cy="153987"/>
            </a:xfrm>
            <a:custGeom>
              <a:avLst/>
              <a:gdLst>
                <a:gd name="T0" fmla="*/ 228 w 488"/>
                <a:gd name="T1" fmla="*/ 58 h 486"/>
                <a:gd name="T2" fmla="*/ 186 w 488"/>
                <a:gd name="T3" fmla="*/ 67 h 486"/>
                <a:gd name="T4" fmla="*/ 140 w 488"/>
                <a:gd name="T5" fmla="*/ 88 h 486"/>
                <a:gd name="T6" fmla="*/ 98 w 488"/>
                <a:gd name="T7" fmla="*/ 126 h 486"/>
                <a:gd name="T8" fmla="*/ 73 w 488"/>
                <a:gd name="T9" fmla="*/ 170 h 486"/>
                <a:gd name="T10" fmla="*/ 62 w 488"/>
                <a:gd name="T11" fmla="*/ 205 h 486"/>
                <a:gd name="T12" fmla="*/ 58 w 488"/>
                <a:gd name="T13" fmla="*/ 242 h 486"/>
                <a:gd name="T14" fmla="*/ 62 w 488"/>
                <a:gd name="T15" fmla="*/ 279 h 486"/>
                <a:gd name="T16" fmla="*/ 73 w 488"/>
                <a:gd name="T17" fmla="*/ 315 h 486"/>
                <a:gd name="T18" fmla="*/ 98 w 488"/>
                <a:gd name="T19" fmla="*/ 359 h 486"/>
                <a:gd name="T20" fmla="*/ 140 w 488"/>
                <a:gd name="T21" fmla="*/ 398 h 486"/>
                <a:gd name="T22" fmla="*/ 186 w 488"/>
                <a:gd name="T23" fmla="*/ 419 h 486"/>
                <a:gd name="T24" fmla="*/ 228 w 488"/>
                <a:gd name="T25" fmla="*/ 427 h 486"/>
                <a:gd name="T26" fmla="*/ 260 w 488"/>
                <a:gd name="T27" fmla="*/ 427 h 486"/>
                <a:gd name="T28" fmla="*/ 302 w 488"/>
                <a:gd name="T29" fmla="*/ 419 h 486"/>
                <a:gd name="T30" fmla="*/ 335 w 488"/>
                <a:gd name="T31" fmla="*/ 405 h 486"/>
                <a:gd name="T32" fmla="*/ 376 w 488"/>
                <a:gd name="T33" fmla="*/ 374 h 486"/>
                <a:gd name="T34" fmla="*/ 407 w 488"/>
                <a:gd name="T35" fmla="*/ 334 h 486"/>
                <a:gd name="T36" fmla="*/ 420 w 488"/>
                <a:gd name="T37" fmla="*/ 301 h 486"/>
                <a:gd name="T38" fmla="*/ 429 w 488"/>
                <a:gd name="T39" fmla="*/ 258 h 486"/>
                <a:gd name="T40" fmla="*/ 429 w 488"/>
                <a:gd name="T41" fmla="*/ 226 h 486"/>
                <a:gd name="T42" fmla="*/ 420 w 488"/>
                <a:gd name="T43" fmla="*/ 185 h 486"/>
                <a:gd name="T44" fmla="*/ 399 w 488"/>
                <a:gd name="T45" fmla="*/ 139 h 486"/>
                <a:gd name="T46" fmla="*/ 361 w 488"/>
                <a:gd name="T47" fmla="*/ 97 h 486"/>
                <a:gd name="T48" fmla="*/ 317 w 488"/>
                <a:gd name="T49" fmla="*/ 72 h 486"/>
                <a:gd name="T50" fmla="*/ 282 w 488"/>
                <a:gd name="T51" fmla="*/ 61 h 486"/>
                <a:gd name="T52" fmla="*/ 244 w 488"/>
                <a:gd name="T53" fmla="*/ 57 h 486"/>
                <a:gd name="T54" fmla="*/ 272 w 488"/>
                <a:gd name="T55" fmla="*/ 2 h 486"/>
                <a:gd name="T56" fmla="*/ 319 w 488"/>
                <a:gd name="T57" fmla="*/ 11 h 486"/>
                <a:gd name="T58" fmla="*/ 376 w 488"/>
                <a:gd name="T59" fmla="*/ 38 h 486"/>
                <a:gd name="T60" fmla="*/ 430 w 488"/>
                <a:gd name="T61" fmla="*/ 86 h 486"/>
                <a:gd name="T62" fmla="*/ 468 w 488"/>
                <a:gd name="T63" fmla="*/ 147 h 486"/>
                <a:gd name="T64" fmla="*/ 482 w 488"/>
                <a:gd name="T65" fmla="*/ 193 h 486"/>
                <a:gd name="T66" fmla="*/ 488 w 488"/>
                <a:gd name="T67" fmla="*/ 242 h 486"/>
                <a:gd name="T68" fmla="*/ 482 w 488"/>
                <a:gd name="T69" fmla="*/ 291 h 486"/>
                <a:gd name="T70" fmla="*/ 468 w 488"/>
                <a:gd name="T71" fmla="*/ 337 h 486"/>
                <a:gd name="T72" fmla="*/ 430 w 488"/>
                <a:gd name="T73" fmla="*/ 400 h 486"/>
                <a:gd name="T74" fmla="*/ 376 w 488"/>
                <a:gd name="T75" fmla="*/ 448 h 486"/>
                <a:gd name="T76" fmla="*/ 319 w 488"/>
                <a:gd name="T77" fmla="*/ 474 h 486"/>
                <a:gd name="T78" fmla="*/ 272 w 488"/>
                <a:gd name="T79" fmla="*/ 484 h 486"/>
                <a:gd name="T80" fmla="*/ 222 w 488"/>
                <a:gd name="T81" fmla="*/ 485 h 486"/>
                <a:gd name="T82" fmla="*/ 174 w 488"/>
                <a:gd name="T83" fmla="*/ 475 h 486"/>
                <a:gd name="T84" fmla="*/ 130 w 488"/>
                <a:gd name="T85" fmla="*/ 458 h 486"/>
                <a:gd name="T86" fmla="*/ 72 w 488"/>
                <a:gd name="T87" fmla="*/ 415 h 486"/>
                <a:gd name="T88" fmla="*/ 28 w 488"/>
                <a:gd name="T89" fmla="*/ 356 h 486"/>
                <a:gd name="T90" fmla="*/ 11 w 488"/>
                <a:gd name="T91" fmla="*/ 312 h 486"/>
                <a:gd name="T92" fmla="*/ 1 w 488"/>
                <a:gd name="T93" fmla="*/ 265 h 486"/>
                <a:gd name="T94" fmla="*/ 2 w 488"/>
                <a:gd name="T95" fmla="*/ 215 h 486"/>
                <a:gd name="T96" fmla="*/ 12 w 488"/>
                <a:gd name="T97" fmla="*/ 168 h 486"/>
                <a:gd name="T98" fmla="*/ 39 w 488"/>
                <a:gd name="T99" fmla="*/ 111 h 486"/>
                <a:gd name="T100" fmla="*/ 87 w 488"/>
                <a:gd name="T101" fmla="*/ 57 h 486"/>
                <a:gd name="T102" fmla="*/ 150 w 488"/>
                <a:gd name="T103" fmla="*/ 19 h 486"/>
                <a:gd name="T104" fmla="*/ 195 w 488"/>
                <a:gd name="T105" fmla="*/ 5 h 486"/>
                <a:gd name="T106" fmla="*/ 244 w 488"/>
                <a:gd name="T107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8" h="486">
                  <a:moveTo>
                    <a:pt x="244" y="57"/>
                  </a:moveTo>
                  <a:lnTo>
                    <a:pt x="228" y="58"/>
                  </a:lnTo>
                  <a:lnTo>
                    <a:pt x="228" y="58"/>
                  </a:lnTo>
                  <a:lnTo>
                    <a:pt x="207" y="61"/>
                  </a:lnTo>
                  <a:lnTo>
                    <a:pt x="186" y="67"/>
                  </a:lnTo>
                  <a:lnTo>
                    <a:pt x="186" y="67"/>
                  </a:lnTo>
                  <a:lnTo>
                    <a:pt x="172" y="72"/>
                  </a:lnTo>
                  <a:lnTo>
                    <a:pt x="153" y="80"/>
                  </a:lnTo>
                  <a:lnTo>
                    <a:pt x="140" y="88"/>
                  </a:lnTo>
                  <a:lnTo>
                    <a:pt x="127" y="97"/>
                  </a:lnTo>
                  <a:lnTo>
                    <a:pt x="112" y="111"/>
                  </a:lnTo>
                  <a:lnTo>
                    <a:pt x="98" y="126"/>
                  </a:lnTo>
                  <a:lnTo>
                    <a:pt x="89" y="139"/>
                  </a:lnTo>
                  <a:lnTo>
                    <a:pt x="81" y="152"/>
                  </a:lnTo>
                  <a:lnTo>
                    <a:pt x="73" y="170"/>
                  </a:lnTo>
                  <a:lnTo>
                    <a:pt x="67" y="185"/>
                  </a:lnTo>
                  <a:lnTo>
                    <a:pt x="67" y="185"/>
                  </a:lnTo>
                  <a:lnTo>
                    <a:pt x="62" y="205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8" y="242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62" y="279"/>
                  </a:lnTo>
                  <a:lnTo>
                    <a:pt x="67" y="301"/>
                  </a:lnTo>
                  <a:lnTo>
                    <a:pt x="67" y="301"/>
                  </a:lnTo>
                  <a:lnTo>
                    <a:pt x="73" y="315"/>
                  </a:lnTo>
                  <a:lnTo>
                    <a:pt x="81" y="334"/>
                  </a:lnTo>
                  <a:lnTo>
                    <a:pt x="89" y="346"/>
                  </a:lnTo>
                  <a:lnTo>
                    <a:pt x="98" y="359"/>
                  </a:lnTo>
                  <a:lnTo>
                    <a:pt x="112" y="374"/>
                  </a:lnTo>
                  <a:lnTo>
                    <a:pt x="127" y="388"/>
                  </a:lnTo>
                  <a:lnTo>
                    <a:pt x="140" y="398"/>
                  </a:lnTo>
                  <a:lnTo>
                    <a:pt x="153" y="405"/>
                  </a:lnTo>
                  <a:lnTo>
                    <a:pt x="172" y="414"/>
                  </a:lnTo>
                  <a:lnTo>
                    <a:pt x="186" y="419"/>
                  </a:lnTo>
                  <a:lnTo>
                    <a:pt x="186" y="419"/>
                  </a:lnTo>
                  <a:lnTo>
                    <a:pt x="207" y="424"/>
                  </a:lnTo>
                  <a:lnTo>
                    <a:pt x="228" y="427"/>
                  </a:lnTo>
                  <a:lnTo>
                    <a:pt x="228" y="427"/>
                  </a:lnTo>
                  <a:lnTo>
                    <a:pt x="244" y="428"/>
                  </a:lnTo>
                  <a:lnTo>
                    <a:pt x="260" y="427"/>
                  </a:lnTo>
                  <a:lnTo>
                    <a:pt x="260" y="427"/>
                  </a:lnTo>
                  <a:lnTo>
                    <a:pt x="282" y="424"/>
                  </a:lnTo>
                  <a:lnTo>
                    <a:pt x="302" y="419"/>
                  </a:lnTo>
                  <a:lnTo>
                    <a:pt x="302" y="419"/>
                  </a:lnTo>
                  <a:lnTo>
                    <a:pt x="317" y="414"/>
                  </a:lnTo>
                  <a:lnTo>
                    <a:pt x="335" y="405"/>
                  </a:lnTo>
                  <a:lnTo>
                    <a:pt x="348" y="398"/>
                  </a:lnTo>
                  <a:lnTo>
                    <a:pt x="361" y="388"/>
                  </a:lnTo>
                  <a:lnTo>
                    <a:pt x="376" y="374"/>
                  </a:lnTo>
                  <a:lnTo>
                    <a:pt x="390" y="359"/>
                  </a:lnTo>
                  <a:lnTo>
                    <a:pt x="399" y="346"/>
                  </a:lnTo>
                  <a:lnTo>
                    <a:pt x="407" y="334"/>
                  </a:lnTo>
                  <a:lnTo>
                    <a:pt x="415" y="315"/>
                  </a:lnTo>
                  <a:lnTo>
                    <a:pt x="420" y="301"/>
                  </a:lnTo>
                  <a:lnTo>
                    <a:pt x="420" y="301"/>
                  </a:lnTo>
                  <a:lnTo>
                    <a:pt x="426" y="279"/>
                  </a:lnTo>
                  <a:lnTo>
                    <a:pt x="429" y="258"/>
                  </a:lnTo>
                  <a:lnTo>
                    <a:pt x="429" y="258"/>
                  </a:lnTo>
                  <a:lnTo>
                    <a:pt x="430" y="242"/>
                  </a:lnTo>
                  <a:lnTo>
                    <a:pt x="429" y="226"/>
                  </a:lnTo>
                  <a:lnTo>
                    <a:pt x="429" y="226"/>
                  </a:lnTo>
                  <a:lnTo>
                    <a:pt x="426" y="205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15" y="170"/>
                  </a:lnTo>
                  <a:lnTo>
                    <a:pt x="407" y="152"/>
                  </a:lnTo>
                  <a:lnTo>
                    <a:pt x="399" y="139"/>
                  </a:lnTo>
                  <a:lnTo>
                    <a:pt x="390" y="126"/>
                  </a:lnTo>
                  <a:lnTo>
                    <a:pt x="376" y="111"/>
                  </a:lnTo>
                  <a:lnTo>
                    <a:pt x="361" y="97"/>
                  </a:lnTo>
                  <a:lnTo>
                    <a:pt x="348" y="88"/>
                  </a:lnTo>
                  <a:lnTo>
                    <a:pt x="335" y="80"/>
                  </a:lnTo>
                  <a:lnTo>
                    <a:pt x="317" y="72"/>
                  </a:lnTo>
                  <a:lnTo>
                    <a:pt x="302" y="67"/>
                  </a:lnTo>
                  <a:lnTo>
                    <a:pt x="302" y="67"/>
                  </a:lnTo>
                  <a:lnTo>
                    <a:pt x="282" y="61"/>
                  </a:lnTo>
                  <a:lnTo>
                    <a:pt x="260" y="58"/>
                  </a:lnTo>
                  <a:lnTo>
                    <a:pt x="260" y="58"/>
                  </a:lnTo>
                  <a:lnTo>
                    <a:pt x="244" y="57"/>
                  </a:lnTo>
                  <a:close/>
                  <a:moveTo>
                    <a:pt x="244" y="0"/>
                  </a:moveTo>
                  <a:lnTo>
                    <a:pt x="267" y="1"/>
                  </a:lnTo>
                  <a:lnTo>
                    <a:pt x="272" y="2"/>
                  </a:lnTo>
                  <a:lnTo>
                    <a:pt x="294" y="5"/>
                  </a:lnTo>
                  <a:lnTo>
                    <a:pt x="314" y="10"/>
                  </a:lnTo>
                  <a:lnTo>
                    <a:pt x="319" y="11"/>
                  </a:lnTo>
                  <a:lnTo>
                    <a:pt x="339" y="19"/>
                  </a:lnTo>
                  <a:lnTo>
                    <a:pt x="358" y="27"/>
                  </a:lnTo>
                  <a:lnTo>
                    <a:pt x="376" y="38"/>
                  </a:lnTo>
                  <a:lnTo>
                    <a:pt x="401" y="57"/>
                  </a:lnTo>
                  <a:lnTo>
                    <a:pt x="416" y="71"/>
                  </a:lnTo>
                  <a:lnTo>
                    <a:pt x="430" y="86"/>
                  </a:lnTo>
                  <a:lnTo>
                    <a:pt x="449" y="111"/>
                  </a:lnTo>
                  <a:lnTo>
                    <a:pt x="460" y="129"/>
                  </a:lnTo>
                  <a:lnTo>
                    <a:pt x="468" y="147"/>
                  </a:lnTo>
                  <a:lnTo>
                    <a:pt x="476" y="168"/>
                  </a:lnTo>
                  <a:lnTo>
                    <a:pt x="477" y="173"/>
                  </a:lnTo>
                  <a:lnTo>
                    <a:pt x="482" y="193"/>
                  </a:lnTo>
                  <a:lnTo>
                    <a:pt x="486" y="215"/>
                  </a:lnTo>
                  <a:lnTo>
                    <a:pt x="487" y="220"/>
                  </a:lnTo>
                  <a:lnTo>
                    <a:pt x="488" y="242"/>
                  </a:lnTo>
                  <a:lnTo>
                    <a:pt x="487" y="265"/>
                  </a:lnTo>
                  <a:lnTo>
                    <a:pt x="486" y="270"/>
                  </a:lnTo>
                  <a:lnTo>
                    <a:pt x="482" y="291"/>
                  </a:lnTo>
                  <a:lnTo>
                    <a:pt x="477" y="312"/>
                  </a:lnTo>
                  <a:lnTo>
                    <a:pt x="476" y="318"/>
                  </a:lnTo>
                  <a:lnTo>
                    <a:pt x="468" y="337"/>
                  </a:lnTo>
                  <a:lnTo>
                    <a:pt x="460" y="356"/>
                  </a:lnTo>
                  <a:lnTo>
                    <a:pt x="449" y="374"/>
                  </a:lnTo>
                  <a:lnTo>
                    <a:pt x="430" y="400"/>
                  </a:lnTo>
                  <a:lnTo>
                    <a:pt x="416" y="415"/>
                  </a:lnTo>
                  <a:lnTo>
                    <a:pt x="401" y="428"/>
                  </a:lnTo>
                  <a:lnTo>
                    <a:pt x="376" y="448"/>
                  </a:lnTo>
                  <a:lnTo>
                    <a:pt x="358" y="458"/>
                  </a:lnTo>
                  <a:lnTo>
                    <a:pt x="339" y="467"/>
                  </a:lnTo>
                  <a:lnTo>
                    <a:pt x="319" y="474"/>
                  </a:lnTo>
                  <a:lnTo>
                    <a:pt x="314" y="475"/>
                  </a:lnTo>
                  <a:lnTo>
                    <a:pt x="294" y="481"/>
                  </a:lnTo>
                  <a:lnTo>
                    <a:pt x="272" y="484"/>
                  </a:lnTo>
                  <a:lnTo>
                    <a:pt x="267" y="485"/>
                  </a:lnTo>
                  <a:lnTo>
                    <a:pt x="244" y="486"/>
                  </a:lnTo>
                  <a:lnTo>
                    <a:pt x="222" y="485"/>
                  </a:lnTo>
                  <a:lnTo>
                    <a:pt x="217" y="484"/>
                  </a:lnTo>
                  <a:lnTo>
                    <a:pt x="195" y="481"/>
                  </a:lnTo>
                  <a:lnTo>
                    <a:pt x="174" y="475"/>
                  </a:lnTo>
                  <a:lnTo>
                    <a:pt x="169" y="474"/>
                  </a:lnTo>
                  <a:lnTo>
                    <a:pt x="150" y="467"/>
                  </a:lnTo>
                  <a:lnTo>
                    <a:pt x="130" y="458"/>
                  </a:lnTo>
                  <a:lnTo>
                    <a:pt x="112" y="448"/>
                  </a:lnTo>
                  <a:lnTo>
                    <a:pt x="87" y="428"/>
                  </a:lnTo>
                  <a:lnTo>
                    <a:pt x="72" y="415"/>
                  </a:lnTo>
                  <a:lnTo>
                    <a:pt x="58" y="400"/>
                  </a:lnTo>
                  <a:lnTo>
                    <a:pt x="39" y="374"/>
                  </a:lnTo>
                  <a:lnTo>
                    <a:pt x="28" y="356"/>
                  </a:lnTo>
                  <a:lnTo>
                    <a:pt x="19" y="337"/>
                  </a:lnTo>
                  <a:lnTo>
                    <a:pt x="12" y="318"/>
                  </a:lnTo>
                  <a:lnTo>
                    <a:pt x="11" y="312"/>
                  </a:lnTo>
                  <a:lnTo>
                    <a:pt x="6" y="291"/>
                  </a:lnTo>
                  <a:lnTo>
                    <a:pt x="2" y="270"/>
                  </a:lnTo>
                  <a:lnTo>
                    <a:pt x="1" y="265"/>
                  </a:lnTo>
                  <a:lnTo>
                    <a:pt x="0" y="242"/>
                  </a:lnTo>
                  <a:lnTo>
                    <a:pt x="1" y="220"/>
                  </a:lnTo>
                  <a:lnTo>
                    <a:pt x="2" y="215"/>
                  </a:lnTo>
                  <a:lnTo>
                    <a:pt x="6" y="193"/>
                  </a:lnTo>
                  <a:lnTo>
                    <a:pt x="11" y="173"/>
                  </a:lnTo>
                  <a:lnTo>
                    <a:pt x="12" y="168"/>
                  </a:lnTo>
                  <a:lnTo>
                    <a:pt x="19" y="147"/>
                  </a:lnTo>
                  <a:lnTo>
                    <a:pt x="28" y="129"/>
                  </a:lnTo>
                  <a:lnTo>
                    <a:pt x="39" y="111"/>
                  </a:lnTo>
                  <a:lnTo>
                    <a:pt x="58" y="86"/>
                  </a:lnTo>
                  <a:lnTo>
                    <a:pt x="72" y="71"/>
                  </a:lnTo>
                  <a:lnTo>
                    <a:pt x="87" y="57"/>
                  </a:lnTo>
                  <a:lnTo>
                    <a:pt x="112" y="38"/>
                  </a:lnTo>
                  <a:lnTo>
                    <a:pt x="130" y="27"/>
                  </a:lnTo>
                  <a:lnTo>
                    <a:pt x="150" y="19"/>
                  </a:lnTo>
                  <a:lnTo>
                    <a:pt x="169" y="11"/>
                  </a:lnTo>
                  <a:lnTo>
                    <a:pt x="174" y="10"/>
                  </a:lnTo>
                  <a:lnTo>
                    <a:pt x="195" y="5"/>
                  </a:lnTo>
                  <a:lnTo>
                    <a:pt x="217" y="2"/>
                  </a:lnTo>
                  <a:lnTo>
                    <a:pt x="222" y="1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71" name="Rectangle 18"/>
            <p:cNvSpPr>
              <a:spLocks noChangeArrowheads="1"/>
            </p:cNvSpPr>
            <p:nvPr/>
          </p:nvSpPr>
          <p:spPr bwMode="auto">
            <a:xfrm>
              <a:off x="5016500" y="2424113"/>
              <a:ext cx="69850" cy="1746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72" name="Rectangle 19"/>
            <p:cNvSpPr>
              <a:spLocks noChangeArrowheads="1"/>
            </p:cNvSpPr>
            <p:nvPr/>
          </p:nvSpPr>
          <p:spPr bwMode="auto">
            <a:xfrm>
              <a:off x="4054475" y="2424113"/>
              <a:ext cx="71438" cy="1746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73" name="Freeform 20"/>
            <p:cNvSpPr>
              <a:spLocks/>
            </p:cNvSpPr>
            <p:nvPr/>
          </p:nvSpPr>
          <p:spPr bwMode="auto">
            <a:xfrm>
              <a:off x="4081463" y="2397125"/>
              <a:ext cx="19050" cy="71437"/>
            </a:xfrm>
            <a:custGeom>
              <a:avLst/>
              <a:gdLst>
                <a:gd name="T0" fmla="*/ 58 w 62"/>
                <a:gd name="T1" fmla="*/ 0 h 223"/>
                <a:gd name="T2" fmla="*/ 62 w 62"/>
                <a:gd name="T3" fmla="*/ 222 h 223"/>
                <a:gd name="T4" fmla="*/ 5 w 62"/>
                <a:gd name="T5" fmla="*/ 223 h 223"/>
                <a:gd name="T6" fmla="*/ 0 w 62"/>
                <a:gd name="T7" fmla="*/ 1 h 223"/>
                <a:gd name="T8" fmla="*/ 58 w 62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3">
                  <a:moveTo>
                    <a:pt x="58" y="0"/>
                  </a:moveTo>
                  <a:lnTo>
                    <a:pt x="62" y="222"/>
                  </a:lnTo>
                  <a:lnTo>
                    <a:pt x="5" y="223"/>
                  </a:lnTo>
                  <a:lnTo>
                    <a:pt x="0" y="1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grpSp>
        <p:nvGrpSpPr>
          <p:cNvPr id="74" name="Group 73"/>
          <p:cNvGrpSpPr>
            <a:grpSpLocks noChangeAspect="1"/>
          </p:cNvGrpSpPr>
          <p:nvPr userDrawn="1"/>
        </p:nvGrpSpPr>
        <p:grpSpPr>
          <a:xfrm>
            <a:off x="8905431" y="1780873"/>
            <a:ext cx="2124044" cy="1515470"/>
            <a:chOff x="7099300" y="2406650"/>
            <a:chExt cx="847725" cy="806450"/>
          </a:xfrm>
          <a:solidFill>
            <a:schemeClr val="accent1"/>
          </a:solidFill>
        </p:grpSpPr>
        <p:sp>
          <p:nvSpPr>
            <p:cNvPr id="75" name="Freeform 25"/>
            <p:cNvSpPr>
              <a:spLocks noEditPoints="1"/>
            </p:cNvSpPr>
            <p:nvPr/>
          </p:nvSpPr>
          <p:spPr bwMode="auto">
            <a:xfrm>
              <a:off x="7683500" y="2814638"/>
              <a:ext cx="263525" cy="398462"/>
            </a:xfrm>
            <a:custGeom>
              <a:avLst/>
              <a:gdLst>
                <a:gd name="T0" fmla="*/ 135 w 1160"/>
                <a:gd name="T1" fmla="*/ 134 h 1752"/>
                <a:gd name="T2" fmla="*/ 135 w 1160"/>
                <a:gd name="T3" fmla="*/ 1618 h 1752"/>
                <a:gd name="T4" fmla="*/ 1026 w 1160"/>
                <a:gd name="T5" fmla="*/ 1618 h 1752"/>
                <a:gd name="T6" fmla="*/ 1026 w 1160"/>
                <a:gd name="T7" fmla="*/ 134 h 1752"/>
                <a:gd name="T8" fmla="*/ 135 w 1160"/>
                <a:gd name="T9" fmla="*/ 134 h 1752"/>
                <a:gd name="T10" fmla="*/ 0 w 1160"/>
                <a:gd name="T11" fmla="*/ 0 h 1752"/>
                <a:gd name="T12" fmla="*/ 1160 w 1160"/>
                <a:gd name="T13" fmla="*/ 0 h 1752"/>
                <a:gd name="T14" fmla="*/ 1160 w 1160"/>
                <a:gd name="T15" fmla="*/ 1752 h 1752"/>
                <a:gd name="T16" fmla="*/ 0 w 1160"/>
                <a:gd name="T17" fmla="*/ 1752 h 1752"/>
                <a:gd name="T18" fmla="*/ 0 w 1160"/>
                <a:gd name="T19" fmla="*/ 0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0" h="1752">
                  <a:moveTo>
                    <a:pt x="135" y="134"/>
                  </a:moveTo>
                  <a:lnTo>
                    <a:pt x="135" y="1618"/>
                  </a:lnTo>
                  <a:lnTo>
                    <a:pt x="1026" y="1618"/>
                  </a:lnTo>
                  <a:lnTo>
                    <a:pt x="1026" y="134"/>
                  </a:lnTo>
                  <a:lnTo>
                    <a:pt x="135" y="134"/>
                  </a:lnTo>
                  <a:close/>
                  <a:moveTo>
                    <a:pt x="0" y="0"/>
                  </a:moveTo>
                  <a:lnTo>
                    <a:pt x="1160" y="0"/>
                  </a:lnTo>
                  <a:lnTo>
                    <a:pt x="1160" y="1752"/>
                  </a:lnTo>
                  <a:lnTo>
                    <a:pt x="0" y="17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76" name="Freeform 26"/>
            <p:cNvSpPr>
              <a:spLocks noEditPoints="1"/>
            </p:cNvSpPr>
            <p:nvPr/>
          </p:nvSpPr>
          <p:spPr bwMode="auto">
            <a:xfrm>
              <a:off x="7737475" y="2868613"/>
              <a:ext cx="157163" cy="247650"/>
            </a:xfrm>
            <a:custGeom>
              <a:avLst/>
              <a:gdLst>
                <a:gd name="T0" fmla="*/ 67 w 694"/>
                <a:gd name="T1" fmla="*/ 67 h 1095"/>
                <a:gd name="T2" fmla="*/ 67 w 694"/>
                <a:gd name="T3" fmla="*/ 1028 h 1095"/>
                <a:gd name="T4" fmla="*/ 627 w 694"/>
                <a:gd name="T5" fmla="*/ 1028 h 1095"/>
                <a:gd name="T6" fmla="*/ 627 w 694"/>
                <a:gd name="T7" fmla="*/ 67 h 1095"/>
                <a:gd name="T8" fmla="*/ 67 w 694"/>
                <a:gd name="T9" fmla="*/ 67 h 1095"/>
                <a:gd name="T10" fmla="*/ 0 w 694"/>
                <a:gd name="T11" fmla="*/ 0 h 1095"/>
                <a:gd name="T12" fmla="*/ 694 w 694"/>
                <a:gd name="T13" fmla="*/ 0 h 1095"/>
                <a:gd name="T14" fmla="*/ 694 w 694"/>
                <a:gd name="T15" fmla="*/ 1095 h 1095"/>
                <a:gd name="T16" fmla="*/ 0 w 694"/>
                <a:gd name="T17" fmla="*/ 1095 h 1095"/>
                <a:gd name="T18" fmla="*/ 0 w 694"/>
                <a:gd name="T1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1095">
                  <a:moveTo>
                    <a:pt x="67" y="67"/>
                  </a:moveTo>
                  <a:lnTo>
                    <a:pt x="67" y="1028"/>
                  </a:lnTo>
                  <a:lnTo>
                    <a:pt x="627" y="1028"/>
                  </a:lnTo>
                  <a:lnTo>
                    <a:pt x="627" y="67"/>
                  </a:lnTo>
                  <a:lnTo>
                    <a:pt x="67" y="67"/>
                  </a:lnTo>
                  <a:close/>
                  <a:moveTo>
                    <a:pt x="0" y="0"/>
                  </a:moveTo>
                  <a:lnTo>
                    <a:pt x="694" y="0"/>
                  </a:lnTo>
                  <a:lnTo>
                    <a:pt x="694" y="1095"/>
                  </a:lnTo>
                  <a:lnTo>
                    <a:pt x="0" y="10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77" name="Freeform 27"/>
            <p:cNvSpPr>
              <a:spLocks noEditPoints="1"/>
            </p:cNvSpPr>
            <p:nvPr/>
          </p:nvSpPr>
          <p:spPr bwMode="auto">
            <a:xfrm>
              <a:off x="7804150" y="3136900"/>
              <a:ext cx="28575" cy="28575"/>
            </a:xfrm>
            <a:custGeom>
              <a:avLst/>
              <a:gdLst>
                <a:gd name="T0" fmla="*/ 33 w 128"/>
                <a:gd name="T1" fmla="*/ 33 h 126"/>
                <a:gd name="T2" fmla="*/ 33 w 128"/>
                <a:gd name="T3" fmla="*/ 93 h 126"/>
                <a:gd name="T4" fmla="*/ 95 w 128"/>
                <a:gd name="T5" fmla="*/ 93 h 126"/>
                <a:gd name="T6" fmla="*/ 95 w 128"/>
                <a:gd name="T7" fmla="*/ 33 h 126"/>
                <a:gd name="T8" fmla="*/ 33 w 128"/>
                <a:gd name="T9" fmla="*/ 33 h 126"/>
                <a:gd name="T10" fmla="*/ 0 w 128"/>
                <a:gd name="T11" fmla="*/ 0 h 126"/>
                <a:gd name="T12" fmla="*/ 128 w 128"/>
                <a:gd name="T13" fmla="*/ 0 h 126"/>
                <a:gd name="T14" fmla="*/ 128 w 128"/>
                <a:gd name="T15" fmla="*/ 126 h 126"/>
                <a:gd name="T16" fmla="*/ 0 w 128"/>
                <a:gd name="T17" fmla="*/ 126 h 126"/>
                <a:gd name="T18" fmla="*/ 0 w 128"/>
                <a:gd name="T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6">
                  <a:moveTo>
                    <a:pt x="33" y="33"/>
                  </a:moveTo>
                  <a:lnTo>
                    <a:pt x="33" y="93"/>
                  </a:lnTo>
                  <a:lnTo>
                    <a:pt x="95" y="93"/>
                  </a:lnTo>
                  <a:lnTo>
                    <a:pt x="95" y="33"/>
                  </a:lnTo>
                  <a:lnTo>
                    <a:pt x="33" y="33"/>
                  </a:lnTo>
                  <a:close/>
                  <a:moveTo>
                    <a:pt x="0" y="0"/>
                  </a:moveTo>
                  <a:lnTo>
                    <a:pt x="128" y="0"/>
                  </a:lnTo>
                  <a:lnTo>
                    <a:pt x="128" y="126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78" name="Freeform 28"/>
            <p:cNvSpPr>
              <a:spLocks/>
            </p:cNvSpPr>
            <p:nvPr/>
          </p:nvSpPr>
          <p:spPr bwMode="auto">
            <a:xfrm>
              <a:off x="7196138" y="2498725"/>
              <a:ext cx="654050" cy="409575"/>
            </a:xfrm>
            <a:custGeom>
              <a:avLst/>
              <a:gdLst>
                <a:gd name="T0" fmla="*/ 0 w 2886"/>
                <a:gd name="T1" fmla="*/ 0 h 1803"/>
                <a:gd name="T2" fmla="*/ 2886 w 2886"/>
                <a:gd name="T3" fmla="*/ 0 h 1803"/>
                <a:gd name="T4" fmla="*/ 2886 w 2886"/>
                <a:gd name="T5" fmla="*/ 1242 h 1803"/>
                <a:gd name="T6" fmla="*/ 2752 w 2886"/>
                <a:gd name="T7" fmla="*/ 1242 h 1803"/>
                <a:gd name="T8" fmla="*/ 2752 w 2886"/>
                <a:gd name="T9" fmla="*/ 134 h 1803"/>
                <a:gd name="T10" fmla="*/ 135 w 2886"/>
                <a:gd name="T11" fmla="*/ 134 h 1803"/>
                <a:gd name="T12" fmla="*/ 135 w 2886"/>
                <a:gd name="T13" fmla="*/ 1669 h 1803"/>
                <a:gd name="T14" fmla="*/ 2056 w 2886"/>
                <a:gd name="T15" fmla="*/ 1669 h 1803"/>
                <a:gd name="T16" fmla="*/ 2056 w 2886"/>
                <a:gd name="T17" fmla="*/ 1803 h 1803"/>
                <a:gd name="T18" fmla="*/ 0 w 2886"/>
                <a:gd name="T19" fmla="*/ 1803 h 1803"/>
                <a:gd name="T20" fmla="*/ 0 w 2886"/>
                <a:gd name="T21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6" h="1803">
                  <a:moveTo>
                    <a:pt x="0" y="0"/>
                  </a:moveTo>
                  <a:lnTo>
                    <a:pt x="2886" y="0"/>
                  </a:lnTo>
                  <a:lnTo>
                    <a:pt x="2886" y="1242"/>
                  </a:lnTo>
                  <a:lnTo>
                    <a:pt x="2752" y="1242"/>
                  </a:lnTo>
                  <a:lnTo>
                    <a:pt x="2752" y="134"/>
                  </a:lnTo>
                  <a:lnTo>
                    <a:pt x="135" y="134"/>
                  </a:lnTo>
                  <a:lnTo>
                    <a:pt x="135" y="1669"/>
                  </a:lnTo>
                  <a:lnTo>
                    <a:pt x="2056" y="1669"/>
                  </a:lnTo>
                  <a:lnTo>
                    <a:pt x="2056" y="1803"/>
                  </a:lnTo>
                  <a:lnTo>
                    <a:pt x="0" y="18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79" name="Freeform 29"/>
            <p:cNvSpPr>
              <a:spLocks noEditPoints="1"/>
            </p:cNvSpPr>
            <p:nvPr/>
          </p:nvSpPr>
          <p:spPr bwMode="auto">
            <a:xfrm>
              <a:off x="7477125" y="2927350"/>
              <a:ext cx="79375" cy="65087"/>
            </a:xfrm>
            <a:custGeom>
              <a:avLst/>
              <a:gdLst>
                <a:gd name="T0" fmla="*/ 67 w 349"/>
                <a:gd name="T1" fmla="*/ 67 h 284"/>
                <a:gd name="T2" fmla="*/ 67 w 349"/>
                <a:gd name="T3" fmla="*/ 217 h 284"/>
                <a:gd name="T4" fmla="*/ 282 w 349"/>
                <a:gd name="T5" fmla="*/ 217 h 284"/>
                <a:gd name="T6" fmla="*/ 282 w 349"/>
                <a:gd name="T7" fmla="*/ 67 h 284"/>
                <a:gd name="T8" fmla="*/ 67 w 349"/>
                <a:gd name="T9" fmla="*/ 67 h 284"/>
                <a:gd name="T10" fmla="*/ 0 w 349"/>
                <a:gd name="T11" fmla="*/ 0 h 284"/>
                <a:gd name="T12" fmla="*/ 349 w 349"/>
                <a:gd name="T13" fmla="*/ 0 h 284"/>
                <a:gd name="T14" fmla="*/ 349 w 349"/>
                <a:gd name="T15" fmla="*/ 284 h 284"/>
                <a:gd name="T16" fmla="*/ 0 w 349"/>
                <a:gd name="T17" fmla="*/ 284 h 284"/>
                <a:gd name="T18" fmla="*/ 0 w 349"/>
                <a:gd name="T1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284">
                  <a:moveTo>
                    <a:pt x="67" y="67"/>
                  </a:moveTo>
                  <a:lnTo>
                    <a:pt x="67" y="217"/>
                  </a:lnTo>
                  <a:lnTo>
                    <a:pt x="282" y="217"/>
                  </a:lnTo>
                  <a:lnTo>
                    <a:pt x="282" y="67"/>
                  </a:lnTo>
                  <a:lnTo>
                    <a:pt x="67" y="67"/>
                  </a:lnTo>
                  <a:close/>
                  <a:moveTo>
                    <a:pt x="0" y="0"/>
                  </a:moveTo>
                  <a:lnTo>
                    <a:pt x="349" y="0"/>
                  </a:lnTo>
                  <a:lnTo>
                    <a:pt x="349" y="284"/>
                  </a:lnTo>
                  <a:lnTo>
                    <a:pt x="0" y="2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0" name="Freeform 30"/>
            <p:cNvSpPr>
              <a:spLocks/>
            </p:cNvSpPr>
            <p:nvPr/>
          </p:nvSpPr>
          <p:spPr bwMode="auto">
            <a:xfrm>
              <a:off x="7561263" y="2984500"/>
              <a:ext cx="104775" cy="176212"/>
            </a:xfrm>
            <a:custGeom>
              <a:avLst/>
              <a:gdLst>
                <a:gd name="T0" fmla="*/ 441 w 462"/>
                <a:gd name="T1" fmla="*/ 0 h 774"/>
                <a:gd name="T2" fmla="*/ 234 w 462"/>
                <a:gd name="T3" fmla="*/ 234 h 774"/>
                <a:gd name="T4" fmla="*/ 236 w 462"/>
                <a:gd name="T5" fmla="*/ 267 h 774"/>
                <a:gd name="T6" fmla="*/ 238 w 462"/>
                <a:gd name="T7" fmla="*/ 288 h 774"/>
                <a:gd name="T8" fmla="*/ 246 w 462"/>
                <a:gd name="T9" fmla="*/ 335 h 774"/>
                <a:gd name="T10" fmla="*/ 253 w 462"/>
                <a:gd name="T11" fmla="*/ 361 h 774"/>
                <a:gd name="T12" fmla="*/ 261 w 462"/>
                <a:gd name="T13" fmla="*/ 385 h 774"/>
                <a:gd name="T14" fmla="*/ 281 w 462"/>
                <a:gd name="T15" fmla="*/ 426 h 774"/>
                <a:gd name="T16" fmla="*/ 300 w 462"/>
                <a:gd name="T17" fmla="*/ 455 h 774"/>
                <a:gd name="T18" fmla="*/ 304 w 462"/>
                <a:gd name="T19" fmla="*/ 459 h 774"/>
                <a:gd name="T20" fmla="*/ 338 w 462"/>
                <a:gd name="T21" fmla="*/ 491 h 774"/>
                <a:gd name="T22" fmla="*/ 362 w 462"/>
                <a:gd name="T23" fmla="*/ 507 h 774"/>
                <a:gd name="T24" fmla="*/ 416 w 462"/>
                <a:gd name="T25" fmla="*/ 531 h 774"/>
                <a:gd name="T26" fmla="*/ 429 w 462"/>
                <a:gd name="T27" fmla="*/ 536 h 774"/>
                <a:gd name="T28" fmla="*/ 422 w 462"/>
                <a:gd name="T29" fmla="*/ 774 h 774"/>
                <a:gd name="T30" fmla="*/ 347 w 462"/>
                <a:gd name="T31" fmla="*/ 754 h 774"/>
                <a:gd name="T32" fmla="*/ 295 w 462"/>
                <a:gd name="T33" fmla="*/ 736 h 774"/>
                <a:gd name="T34" fmla="*/ 246 w 462"/>
                <a:gd name="T35" fmla="*/ 711 h 774"/>
                <a:gd name="T36" fmla="*/ 196 w 462"/>
                <a:gd name="T37" fmla="*/ 677 h 774"/>
                <a:gd name="T38" fmla="*/ 157 w 462"/>
                <a:gd name="T39" fmla="*/ 644 h 774"/>
                <a:gd name="T40" fmla="*/ 123 w 462"/>
                <a:gd name="T41" fmla="*/ 606 h 774"/>
                <a:gd name="T42" fmla="*/ 91 w 462"/>
                <a:gd name="T43" fmla="*/ 564 h 774"/>
                <a:gd name="T44" fmla="*/ 67 w 462"/>
                <a:gd name="T45" fmla="*/ 521 h 774"/>
                <a:gd name="T46" fmla="*/ 45 w 462"/>
                <a:gd name="T47" fmla="*/ 476 h 774"/>
                <a:gd name="T48" fmla="*/ 30 w 462"/>
                <a:gd name="T49" fmla="*/ 430 h 774"/>
                <a:gd name="T50" fmla="*/ 16 w 462"/>
                <a:gd name="T51" fmla="*/ 382 h 774"/>
                <a:gd name="T52" fmla="*/ 8 w 462"/>
                <a:gd name="T53" fmla="*/ 336 h 774"/>
                <a:gd name="T54" fmla="*/ 1 w 462"/>
                <a:gd name="T55" fmla="*/ 280 h 774"/>
                <a:gd name="T56" fmla="*/ 0 w 462"/>
                <a:gd name="T57" fmla="*/ 247 h 774"/>
                <a:gd name="T58" fmla="*/ 1 w 462"/>
                <a:gd name="T59" fmla="*/ 179 h 774"/>
                <a:gd name="T60" fmla="*/ 4 w 462"/>
                <a:gd name="T61" fmla="*/ 148 h 774"/>
                <a:gd name="T62" fmla="*/ 6 w 462"/>
                <a:gd name="T63" fmla="*/ 125 h 774"/>
                <a:gd name="T64" fmla="*/ 8 w 462"/>
                <a:gd name="T65" fmla="*/ 104 h 774"/>
                <a:gd name="T66" fmla="*/ 10 w 462"/>
                <a:gd name="T67" fmla="*/ 94 h 774"/>
                <a:gd name="T68" fmla="*/ 25 w 462"/>
                <a:gd name="T69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2" h="774">
                  <a:moveTo>
                    <a:pt x="25" y="0"/>
                  </a:moveTo>
                  <a:lnTo>
                    <a:pt x="441" y="0"/>
                  </a:lnTo>
                  <a:lnTo>
                    <a:pt x="441" y="234"/>
                  </a:lnTo>
                  <a:lnTo>
                    <a:pt x="234" y="234"/>
                  </a:lnTo>
                  <a:lnTo>
                    <a:pt x="234" y="247"/>
                  </a:lnTo>
                  <a:lnTo>
                    <a:pt x="236" y="267"/>
                  </a:lnTo>
                  <a:lnTo>
                    <a:pt x="238" y="288"/>
                  </a:lnTo>
                  <a:lnTo>
                    <a:pt x="238" y="288"/>
                  </a:lnTo>
                  <a:lnTo>
                    <a:pt x="241" y="311"/>
                  </a:lnTo>
                  <a:lnTo>
                    <a:pt x="246" y="335"/>
                  </a:lnTo>
                  <a:lnTo>
                    <a:pt x="252" y="359"/>
                  </a:lnTo>
                  <a:lnTo>
                    <a:pt x="253" y="361"/>
                  </a:lnTo>
                  <a:lnTo>
                    <a:pt x="253" y="361"/>
                  </a:lnTo>
                  <a:lnTo>
                    <a:pt x="261" y="385"/>
                  </a:lnTo>
                  <a:lnTo>
                    <a:pt x="271" y="407"/>
                  </a:lnTo>
                  <a:lnTo>
                    <a:pt x="281" y="426"/>
                  </a:lnTo>
                  <a:lnTo>
                    <a:pt x="286" y="434"/>
                  </a:lnTo>
                  <a:lnTo>
                    <a:pt x="300" y="455"/>
                  </a:lnTo>
                  <a:lnTo>
                    <a:pt x="304" y="459"/>
                  </a:lnTo>
                  <a:lnTo>
                    <a:pt x="304" y="459"/>
                  </a:lnTo>
                  <a:lnTo>
                    <a:pt x="323" y="478"/>
                  </a:lnTo>
                  <a:lnTo>
                    <a:pt x="338" y="491"/>
                  </a:lnTo>
                  <a:lnTo>
                    <a:pt x="350" y="501"/>
                  </a:lnTo>
                  <a:lnTo>
                    <a:pt x="362" y="507"/>
                  </a:lnTo>
                  <a:lnTo>
                    <a:pt x="386" y="520"/>
                  </a:lnTo>
                  <a:lnTo>
                    <a:pt x="416" y="531"/>
                  </a:lnTo>
                  <a:lnTo>
                    <a:pt x="416" y="531"/>
                  </a:lnTo>
                  <a:lnTo>
                    <a:pt x="429" y="536"/>
                  </a:lnTo>
                  <a:lnTo>
                    <a:pt x="462" y="544"/>
                  </a:lnTo>
                  <a:lnTo>
                    <a:pt x="422" y="774"/>
                  </a:lnTo>
                  <a:lnTo>
                    <a:pt x="381" y="765"/>
                  </a:lnTo>
                  <a:lnTo>
                    <a:pt x="347" y="754"/>
                  </a:lnTo>
                  <a:lnTo>
                    <a:pt x="325" y="747"/>
                  </a:lnTo>
                  <a:lnTo>
                    <a:pt x="295" y="736"/>
                  </a:lnTo>
                  <a:lnTo>
                    <a:pt x="266" y="721"/>
                  </a:lnTo>
                  <a:lnTo>
                    <a:pt x="246" y="711"/>
                  </a:lnTo>
                  <a:lnTo>
                    <a:pt x="220" y="695"/>
                  </a:lnTo>
                  <a:lnTo>
                    <a:pt x="196" y="677"/>
                  </a:lnTo>
                  <a:lnTo>
                    <a:pt x="179" y="663"/>
                  </a:lnTo>
                  <a:lnTo>
                    <a:pt x="157" y="644"/>
                  </a:lnTo>
                  <a:lnTo>
                    <a:pt x="138" y="624"/>
                  </a:lnTo>
                  <a:lnTo>
                    <a:pt x="123" y="606"/>
                  </a:lnTo>
                  <a:lnTo>
                    <a:pt x="106" y="586"/>
                  </a:lnTo>
                  <a:lnTo>
                    <a:pt x="91" y="564"/>
                  </a:lnTo>
                  <a:lnTo>
                    <a:pt x="78" y="541"/>
                  </a:lnTo>
                  <a:lnTo>
                    <a:pt x="67" y="521"/>
                  </a:lnTo>
                  <a:lnTo>
                    <a:pt x="55" y="498"/>
                  </a:lnTo>
                  <a:lnTo>
                    <a:pt x="45" y="476"/>
                  </a:lnTo>
                  <a:lnTo>
                    <a:pt x="37" y="452"/>
                  </a:lnTo>
                  <a:lnTo>
                    <a:pt x="30" y="430"/>
                  </a:lnTo>
                  <a:lnTo>
                    <a:pt x="22" y="406"/>
                  </a:lnTo>
                  <a:lnTo>
                    <a:pt x="16" y="382"/>
                  </a:lnTo>
                  <a:lnTo>
                    <a:pt x="12" y="359"/>
                  </a:lnTo>
                  <a:lnTo>
                    <a:pt x="8" y="336"/>
                  </a:lnTo>
                  <a:lnTo>
                    <a:pt x="6" y="325"/>
                  </a:lnTo>
                  <a:lnTo>
                    <a:pt x="1" y="280"/>
                  </a:lnTo>
                  <a:lnTo>
                    <a:pt x="1" y="268"/>
                  </a:lnTo>
                  <a:lnTo>
                    <a:pt x="0" y="247"/>
                  </a:lnTo>
                  <a:lnTo>
                    <a:pt x="0" y="190"/>
                  </a:lnTo>
                  <a:lnTo>
                    <a:pt x="1" y="179"/>
                  </a:lnTo>
                  <a:lnTo>
                    <a:pt x="2" y="162"/>
                  </a:lnTo>
                  <a:lnTo>
                    <a:pt x="4" y="148"/>
                  </a:lnTo>
                  <a:lnTo>
                    <a:pt x="5" y="136"/>
                  </a:lnTo>
                  <a:lnTo>
                    <a:pt x="6" y="125"/>
                  </a:lnTo>
                  <a:lnTo>
                    <a:pt x="7" y="117"/>
                  </a:lnTo>
                  <a:lnTo>
                    <a:pt x="8" y="104"/>
                  </a:lnTo>
                  <a:lnTo>
                    <a:pt x="9" y="98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auto">
            <a:xfrm>
              <a:off x="7099300" y="2406650"/>
              <a:ext cx="838200" cy="806450"/>
            </a:xfrm>
            <a:custGeom>
              <a:avLst/>
              <a:gdLst>
                <a:gd name="T0" fmla="*/ 3696 w 3696"/>
                <a:gd name="T1" fmla="*/ 0 h 3554"/>
                <a:gd name="T2" fmla="*/ 3495 w 3696"/>
                <a:gd name="T3" fmla="*/ 1666 h 3554"/>
                <a:gd name="T4" fmla="*/ 201 w 3696"/>
                <a:gd name="T5" fmla="*/ 201 h 3554"/>
                <a:gd name="T6" fmla="*/ 1620 w 3696"/>
                <a:gd name="T7" fmla="*/ 2565 h 3554"/>
                <a:gd name="T8" fmla="*/ 1631 w 3696"/>
                <a:gd name="T9" fmla="*/ 2645 h 3554"/>
                <a:gd name="T10" fmla="*/ 1632 w 3696"/>
                <a:gd name="T11" fmla="*/ 2658 h 3554"/>
                <a:gd name="T12" fmla="*/ 1635 w 3696"/>
                <a:gd name="T13" fmla="*/ 2701 h 3554"/>
                <a:gd name="T14" fmla="*/ 1637 w 3696"/>
                <a:gd name="T15" fmla="*/ 2770 h 3554"/>
                <a:gd name="T16" fmla="*/ 1633 w 3696"/>
                <a:gd name="T17" fmla="*/ 2815 h 3554"/>
                <a:gd name="T18" fmla="*/ 1627 w 3696"/>
                <a:gd name="T19" fmla="*/ 2859 h 3554"/>
                <a:gd name="T20" fmla="*/ 1620 w 3696"/>
                <a:gd name="T21" fmla="*/ 2909 h 3554"/>
                <a:gd name="T22" fmla="*/ 1600 w 3696"/>
                <a:gd name="T23" fmla="*/ 2979 h 3554"/>
                <a:gd name="T24" fmla="*/ 1568 w 3696"/>
                <a:gd name="T25" fmla="*/ 3058 h 3554"/>
                <a:gd name="T26" fmla="*/ 1544 w 3696"/>
                <a:gd name="T27" fmla="*/ 3100 h 3554"/>
                <a:gd name="T28" fmla="*/ 1510 w 3696"/>
                <a:gd name="T29" fmla="*/ 3147 h 3554"/>
                <a:gd name="T30" fmla="*/ 1477 w 3696"/>
                <a:gd name="T31" fmla="*/ 3184 h 3554"/>
                <a:gd name="T32" fmla="*/ 1440 w 3696"/>
                <a:gd name="T33" fmla="*/ 3218 h 3554"/>
                <a:gd name="T34" fmla="*/ 1388 w 3696"/>
                <a:gd name="T35" fmla="*/ 3255 h 3554"/>
                <a:gd name="T36" fmla="*/ 1340 w 3696"/>
                <a:gd name="T37" fmla="*/ 3280 h 3554"/>
                <a:gd name="T38" fmla="*/ 1252 w 3696"/>
                <a:gd name="T39" fmla="*/ 3311 h 3554"/>
                <a:gd name="T40" fmla="*/ 1178 w 3696"/>
                <a:gd name="T41" fmla="*/ 3326 h 3554"/>
                <a:gd name="T42" fmla="*/ 2454 w 3696"/>
                <a:gd name="T43" fmla="*/ 3354 h 3554"/>
                <a:gd name="T44" fmla="*/ 980 w 3696"/>
                <a:gd name="T45" fmla="*/ 3554 h 3554"/>
                <a:gd name="T46" fmla="*/ 975 w 3696"/>
                <a:gd name="T47" fmla="*/ 3234 h 3554"/>
                <a:gd name="T48" fmla="*/ 1092 w 3696"/>
                <a:gd name="T49" fmla="*/ 3133 h 3554"/>
                <a:gd name="T50" fmla="*/ 1100 w 3696"/>
                <a:gd name="T51" fmla="*/ 3134 h 3554"/>
                <a:gd name="T52" fmla="*/ 1104 w 3696"/>
                <a:gd name="T53" fmla="*/ 3131 h 3554"/>
                <a:gd name="T54" fmla="*/ 1138 w 3696"/>
                <a:gd name="T55" fmla="*/ 3129 h 3554"/>
                <a:gd name="T56" fmla="*/ 1207 w 3696"/>
                <a:gd name="T57" fmla="*/ 3116 h 3554"/>
                <a:gd name="T58" fmla="*/ 1261 w 3696"/>
                <a:gd name="T59" fmla="*/ 3095 h 3554"/>
                <a:gd name="T60" fmla="*/ 1302 w 3696"/>
                <a:gd name="T61" fmla="*/ 3070 h 3554"/>
                <a:gd name="T62" fmla="*/ 1335 w 3696"/>
                <a:gd name="T63" fmla="*/ 3042 h 3554"/>
                <a:gd name="T64" fmla="*/ 1361 w 3696"/>
                <a:gd name="T65" fmla="*/ 3011 h 3554"/>
                <a:gd name="T66" fmla="*/ 1385 w 3696"/>
                <a:gd name="T67" fmla="*/ 2972 h 3554"/>
                <a:gd name="T68" fmla="*/ 1413 w 3696"/>
                <a:gd name="T69" fmla="*/ 2909 h 3554"/>
                <a:gd name="T70" fmla="*/ 1427 w 3696"/>
                <a:gd name="T71" fmla="*/ 2843 h 3554"/>
                <a:gd name="T72" fmla="*/ 1433 w 3696"/>
                <a:gd name="T73" fmla="*/ 2800 h 3554"/>
                <a:gd name="T74" fmla="*/ 1435 w 3696"/>
                <a:gd name="T75" fmla="*/ 2770 h 3554"/>
                <a:gd name="T76" fmla="*/ 0 w 3696"/>
                <a:gd name="T77" fmla="*/ 2766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96" h="3554">
                  <a:moveTo>
                    <a:pt x="0" y="0"/>
                  </a:moveTo>
                  <a:lnTo>
                    <a:pt x="3696" y="0"/>
                  </a:lnTo>
                  <a:lnTo>
                    <a:pt x="3696" y="1666"/>
                  </a:lnTo>
                  <a:lnTo>
                    <a:pt x="3495" y="1666"/>
                  </a:lnTo>
                  <a:lnTo>
                    <a:pt x="3495" y="201"/>
                  </a:lnTo>
                  <a:lnTo>
                    <a:pt x="201" y="201"/>
                  </a:lnTo>
                  <a:lnTo>
                    <a:pt x="201" y="2565"/>
                  </a:lnTo>
                  <a:lnTo>
                    <a:pt x="1620" y="2565"/>
                  </a:lnTo>
                  <a:lnTo>
                    <a:pt x="1632" y="2651"/>
                  </a:lnTo>
                  <a:lnTo>
                    <a:pt x="1631" y="2645"/>
                  </a:lnTo>
                  <a:lnTo>
                    <a:pt x="1631" y="2650"/>
                  </a:lnTo>
                  <a:lnTo>
                    <a:pt x="1632" y="2658"/>
                  </a:lnTo>
                  <a:lnTo>
                    <a:pt x="1635" y="2689"/>
                  </a:lnTo>
                  <a:lnTo>
                    <a:pt x="1635" y="2701"/>
                  </a:lnTo>
                  <a:lnTo>
                    <a:pt x="1637" y="2716"/>
                  </a:lnTo>
                  <a:lnTo>
                    <a:pt x="1637" y="2770"/>
                  </a:lnTo>
                  <a:lnTo>
                    <a:pt x="1635" y="2792"/>
                  </a:lnTo>
                  <a:lnTo>
                    <a:pt x="1633" y="2815"/>
                  </a:lnTo>
                  <a:lnTo>
                    <a:pt x="1631" y="2835"/>
                  </a:lnTo>
                  <a:lnTo>
                    <a:pt x="1627" y="2859"/>
                  </a:lnTo>
                  <a:lnTo>
                    <a:pt x="1624" y="2884"/>
                  </a:lnTo>
                  <a:lnTo>
                    <a:pt x="1620" y="2909"/>
                  </a:lnTo>
                  <a:lnTo>
                    <a:pt x="1606" y="2961"/>
                  </a:lnTo>
                  <a:lnTo>
                    <a:pt x="1600" y="2979"/>
                  </a:lnTo>
                  <a:lnTo>
                    <a:pt x="1591" y="3005"/>
                  </a:lnTo>
                  <a:lnTo>
                    <a:pt x="1568" y="3058"/>
                  </a:lnTo>
                  <a:lnTo>
                    <a:pt x="1559" y="3075"/>
                  </a:lnTo>
                  <a:lnTo>
                    <a:pt x="1544" y="3100"/>
                  </a:lnTo>
                  <a:lnTo>
                    <a:pt x="1529" y="3124"/>
                  </a:lnTo>
                  <a:lnTo>
                    <a:pt x="1510" y="3147"/>
                  </a:lnTo>
                  <a:lnTo>
                    <a:pt x="1498" y="3162"/>
                  </a:lnTo>
                  <a:lnTo>
                    <a:pt x="1477" y="3184"/>
                  </a:lnTo>
                  <a:lnTo>
                    <a:pt x="1455" y="3205"/>
                  </a:lnTo>
                  <a:lnTo>
                    <a:pt x="1440" y="3218"/>
                  </a:lnTo>
                  <a:lnTo>
                    <a:pt x="1415" y="3237"/>
                  </a:lnTo>
                  <a:lnTo>
                    <a:pt x="1388" y="3255"/>
                  </a:lnTo>
                  <a:lnTo>
                    <a:pt x="1370" y="3264"/>
                  </a:lnTo>
                  <a:lnTo>
                    <a:pt x="1340" y="3280"/>
                  </a:lnTo>
                  <a:lnTo>
                    <a:pt x="1307" y="3294"/>
                  </a:lnTo>
                  <a:lnTo>
                    <a:pt x="1252" y="3311"/>
                  </a:lnTo>
                  <a:lnTo>
                    <a:pt x="1212" y="3320"/>
                  </a:lnTo>
                  <a:lnTo>
                    <a:pt x="1178" y="3326"/>
                  </a:lnTo>
                  <a:lnTo>
                    <a:pt x="1178" y="3354"/>
                  </a:lnTo>
                  <a:lnTo>
                    <a:pt x="2454" y="3354"/>
                  </a:lnTo>
                  <a:lnTo>
                    <a:pt x="2454" y="3554"/>
                  </a:lnTo>
                  <a:lnTo>
                    <a:pt x="980" y="3554"/>
                  </a:lnTo>
                  <a:lnTo>
                    <a:pt x="979" y="3456"/>
                  </a:lnTo>
                  <a:lnTo>
                    <a:pt x="975" y="3234"/>
                  </a:lnTo>
                  <a:lnTo>
                    <a:pt x="971" y="3112"/>
                  </a:lnTo>
                  <a:lnTo>
                    <a:pt x="1092" y="3133"/>
                  </a:lnTo>
                  <a:lnTo>
                    <a:pt x="1100" y="3133"/>
                  </a:lnTo>
                  <a:lnTo>
                    <a:pt x="1100" y="3134"/>
                  </a:lnTo>
                  <a:lnTo>
                    <a:pt x="1102" y="3134"/>
                  </a:lnTo>
                  <a:lnTo>
                    <a:pt x="1104" y="3131"/>
                  </a:lnTo>
                  <a:lnTo>
                    <a:pt x="1101" y="3131"/>
                  </a:lnTo>
                  <a:lnTo>
                    <a:pt x="1138" y="3129"/>
                  </a:lnTo>
                  <a:lnTo>
                    <a:pt x="1171" y="3124"/>
                  </a:lnTo>
                  <a:lnTo>
                    <a:pt x="1207" y="3116"/>
                  </a:lnTo>
                  <a:lnTo>
                    <a:pt x="1228" y="3109"/>
                  </a:lnTo>
                  <a:lnTo>
                    <a:pt x="1261" y="3095"/>
                  </a:lnTo>
                  <a:lnTo>
                    <a:pt x="1277" y="3087"/>
                  </a:lnTo>
                  <a:lnTo>
                    <a:pt x="1302" y="3070"/>
                  </a:lnTo>
                  <a:lnTo>
                    <a:pt x="1318" y="3058"/>
                  </a:lnTo>
                  <a:lnTo>
                    <a:pt x="1335" y="3042"/>
                  </a:lnTo>
                  <a:lnTo>
                    <a:pt x="1349" y="3027"/>
                  </a:lnTo>
                  <a:lnTo>
                    <a:pt x="1361" y="3011"/>
                  </a:lnTo>
                  <a:lnTo>
                    <a:pt x="1377" y="2987"/>
                  </a:lnTo>
                  <a:lnTo>
                    <a:pt x="1385" y="2972"/>
                  </a:lnTo>
                  <a:lnTo>
                    <a:pt x="1406" y="2927"/>
                  </a:lnTo>
                  <a:lnTo>
                    <a:pt x="1413" y="2909"/>
                  </a:lnTo>
                  <a:lnTo>
                    <a:pt x="1423" y="2868"/>
                  </a:lnTo>
                  <a:lnTo>
                    <a:pt x="1427" y="2843"/>
                  </a:lnTo>
                  <a:lnTo>
                    <a:pt x="1431" y="2818"/>
                  </a:lnTo>
                  <a:lnTo>
                    <a:pt x="1433" y="2800"/>
                  </a:lnTo>
                  <a:lnTo>
                    <a:pt x="1434" y="2792"/>
                  </a:lnTo>
                  <a:lnTo>
                    <a:pt x="1435" y="2770"/>
                  </a:lnTo>
                  <a:lnTo>
                    <a:pt x="1435" y="2766"/>
                  </a:lnTo>
                  <a:lnTo>
                    <a:pt x="0" y="2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3C2C3F55-9385-2D41-A202-87A8A513E0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78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7" y="319304"/>
            <a:ext cx="11579556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11579555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7138EF-0CAD-4163-A33A-810B5F19E2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3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7" y="319304"/>
            <a:ext cx="11579556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11579555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81517" y="2006600"/>
            <a:ext cx="11580283" cy="432117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71C208-A7C3-4620-86C1-D0F0EB6EBE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14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7" y="319304"/>
            <a:ext cx="11579556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11579555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81518" y="1817938"/>
            <a:ext cx="5432345" cy="377764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/>
          </p:nvPr>
        </p:nvSpPr>
        <p:spPr>
          <a:xfrm>
            <a:off x="6489748" y="1817939"/>
            <a:ext cx="5432345" cy="3779917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1518" y="5854701"/>
            <a:ext cx="11639549" cy="38418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4F9857-6D42-4E5E-9078-DD79C7743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98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872251"/>
            <a:ext cx="12192000" cy="19857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832108" y="1637731"/>
            <a:ext cx="4638029" cy="2647666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547" y="319304"/>
            <a:ext cx="11533525" cy="498598"/>
          </a:xfrm>
        </p:spPr>
        <p:txBody>
          <a:bodyPr wrap="square" tIns="0" bIns="0" anchor="ctr" anchorCtr="1">
            <a:sp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27547" y="910123"/>
            <a:ext cx="11533524" cy="369332"/>
          </a:xfrm>
        </p:spPr>
        <p:txBody>
          <a:bodyPr wrap="square" anchor="ctr" anchorCtr="1">
            <a:spAutoFit/>
          </a:bodyPr>
          <a:lstStyle>
            <a:lvl1pPr marL="0" indent="0" algn="l">
              <a:buNone/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27547" y="5333804"/>
            <a:ext cx="3234923" cy="1354341"/>
          </a:xfrm>
          <a:noFill/>
        </p:spPr>
        <p:txBody>
          <a:bodyPr lIns="90000" tIns="46800" rIns="90000" bIns="46800">
            <a:noAutofit/>
          </a:bodyPr>
          <a:lstStyle>
            <a:lvl1pPr marL="0" indent="0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94627" y="6328104"/>
            <a:ext cx="1536171" cy="360040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8084" y="4981575"/>
            <a:ext cx="3234267" cy="35222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76041" y="5333804"/>
            <a:ext cx="3234923" cy="1354341"/>
          </a:xfrm>
          <a:noFill/>
        </p:spPr>
        <p:txBody>
          <a:bodyPr lIns="90000" tIns="46800" rIns="90000" bIns="46800">
            <a:noAutofit/>
          </a:bodyPr>
          <a:lstStyle>
            <a:lvl1pPr marL="0" indent="0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76579" y="4981575"/>
            <a:ext cx="3234267" cy="35222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626267" y="5333804"/>
            <a:ext cx="3234923" cy="1354341"/>
          </a:xfrm>
          <a:noFill/>
        </p:spPr>
        <p:txBody>
          <a:bodyPr lIns="90000" tIns="46800" rIns="90000" bIns="46800">
            <a:noAutofit/>
          </a:bodyPr>
          <a:lstStyle>
            <a:lvl1pPr marL="0" indent="0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626804" y="4981575"/>
            <a:ext cx="3234267" cy="35222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4872251"/>
            <a:ext cx="12192000" cy="19857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7084F0-01A2-4F18-AAE1-C62FF9AE7465}"/>
              </a:ext>
            </a:extLst>
          </p:cNvPr>
          <p:cNvSpPr/>
          <p:nvPr userDrawn="1"/>
        </p:nvSpPr>
        <p:spPr>
          <a:xfrm>
            <a:off x="0" y="6455007"/>
            <a:ext cx="12192000" cy="402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E01DB3-39DC-42D1-BD1B-5532596FFC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97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Exa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7" y="319304"/>
            <a:ext cx="11579556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11579555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81516" y="1925635"/>
            <a:ext cx="5280000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1072" y="1925635"/>
            <a:ext cx="5280000" cy="1871662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81516" y="4244519"/>
            <a:ext cx="5280000" cy="1871662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581072" y="4244519"/>
            <a:ext cx="5280000" cy="1871662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15F773-6DEA-44F9-812E-C1F4442545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67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Exam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7" y="319304"/>
            <a:ext cx="11579556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11579555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81516" y="1925635"/>
            <a:ext cx="528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1516" y="4299112"/>
            <a:ext cx="5280000" cy="35477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1516" y="4753925"/>
            <a:ext cx="5280000" cy="1023870"/>
          </a:xfrm>
        </p:spPr>
        <p:txBody>
          <a:bodyPr>
            <a:sp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581072" y="1925635"/>
            <a:ext cx="528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81072" y="4302482"/>
            <a:ext cx="5280000" cy="35477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581072" y="4757295"/>
            <a:ext cx="5280000" cy="1023870"/>
          </a:xfrm>
        </p:spPr>
        <p:txBody>
          <a:bodyPr>
            <a:sp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4A3950-C1A5-4C6E-A19A-44D5F61D90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18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Portfoli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532" y="340557"/>
            <a:ext cx="10515600" cy="590931"/>
          </a:xfr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en-US" dirty="0"/>
              <a:t>PORTFOLIO.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1" y="931863"/>
            <a:ext cx="10515600" cy="33496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800">
                <a:latin typeface="+mn-lt"/>
              </a:defRPr>
            </a:lvl3pPr>
            <a:lvl4pPr marL="1371600" indent="0">
              <a:buNone/>
              <a:defRPr sz="1800">
                <a:latin typeface="+mn-lt"/>
              </a:defRPr>
            </a:lvl4pPr>
            <a:lvl5pPr marL="1828800" indent="0">
              <a:buNone/>
              <a:defRPr sz="1800">
                <a:latin typeface="+mn-lt"/>
              </a:defRPr>
            </a:lvl5pPr>
          </a:lstStyle>
          <a:p>
            <a:pPr lvl="0"/>
            <a:r>
              <a:rPr lang="en-GB" dirty="0"/>
              <a:t>OUR WORK IS AWESOME</a:t>
            </a:r>
          </a:p>
        </p:txBody>
      </p:sp>
      <p:sp>
        <p:nvSpPr>
          <p:cNvPr id="8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349251" y="3957639"/>
            <a:ext cx="5760000" cy="180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3146151" y="2037684"/>
            <a:ext cx="5760000" cy="180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349251" y="2038351"/>
            <a:ext cx="2640000" cy="180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9050609" y="2037683"/>
            <a:ext cx="2640000" cy="180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6266151" y="3957301"/>
            <a:ext cx="2640000" cy="180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9063051" y="3957300"/>
            <a:ext cx="2640000" cy="180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DC4020-4BB8-4E21-8FB7-B3FA94EF0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18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64301" y="1638301"/>
            <a:ext cx="5414433" cy="4519613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4616" y="319304"/>
            <a:ext cx="5396456" cy="498598"/>
          </a:xfrm>
        </p:spPr>
        <p:txBody>
          <a:bodyPr wrap="square" tIns="0" bIns="0">
            <a:sp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464617" y="910123"/>
            <a:ext cx="539645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041097" y="7902"/>
            <a:ext cx="1920000" cy="16120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082195" y="0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1735542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2041097" y="1743444"/>
            <a:ext cx="1920000" cy="16120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082195" y="1735542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0" y="3471084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2041097" y="3478986"/>
            <a:ext cx="1920000" cy="16120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082195" y="3471084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0" y="5206626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2041097" y="5214528"/>
            <a:ext cx="1920000" cy="16120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6"/>
          </p:nvPr>
        </p:nvSpPr>
        <p:spPr>
          <a:xfrm>
            <a:off x="4082195" y="5206626"/>
            <a:ext cx="1920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A88E7E4-E054-4E6A-A037-9CA86B4D4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66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7541FB-3FA9-441C-AE2F-78708AF484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27" y="6455006"/>
            <a:ext cx="2197373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Section Title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16000" y="2566800"/>
            <a:ext cx="5856000" cy="1728000"/>
          </a:xfrm>
          <a:ln w="50800">
            <a:solidFill>
              <a:schemeClr val="bg1"/>
            </a:solidFill>
          </a:ln>
        </p:spPr>
        <p:txBody>
          <a:bodyPr anchor="ctr" anchorCtr="0">
            <a:noAutofit/>
          </a:bodyPr>
          <a:lstStyle>
            <a:lvl1pPr algn="ctr">
              <a:defRPr sz="3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SECTION TITLE.</a:t>
            </a:r>
          </a:p>
        </p:txBody>
      </p:sp>
      <p:cxnSp>
        <p:nvCxnSpPr>
          <p:cNvPr id="8" name="Straight Connector 4"/>
          <p:cNvCxnSpPr/>
          <p:nvPr/>
        </p:nvCxnSpPr>
        <p:spPr>
          <a:xfrm>
            <a:off x="5615953" y="4653134"/>
            <a:ext cx="960095" cy="0"/>
          </a:xfrm>
          <a:prstGeom prst="straightConnector1">
            <a:avLst/>
          </a:prstGeom>
          <a:noFill/>
          <a:ln w="50804">
            <a:solidFill>
              <a:schemeClr val="accent1"/>
            </a:solidFill>
            <a:prstDash val="solid"/>
          </a:ln>
        </p:spPr>
      </p:cxnSp>
      <p:cxnSp>
        <p:nvCxnSpPr>
          <p:cNvPr id="5" name="Straight Connector 4"/>
          <p:cNvCxnSpPr/>
          <p:nvPr userDrawn="1"/>
        </p:nvCxnSpPr>
        <p:spPr>
          <a:xfrm>
            <a:off x="5615953" y="4653134"/>
            <a:ext cx="960095" cy="0"/>
          </a:xfrm>
          <a:prstGeom prst="straightConnector1">
            <a:avLst/>
          </a:prstGeom>
          <a:noFill/>
          <a:ln w="50804">
            <a:solidFill>
              <a:schemeClr val="accent1"/>
            </a:solidFill>
            <a:prstDash val="solid"/>
          </a:ln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1CB9191-E21E-4D67-8589-8375E75B09D6}"/>
              </a:ext>
            </a:extLst>
          </p:cNvPr>
          <p:cNvSpPr/>
          <p:nvPr userDrawn="1"/>
        </p:nvSpPr>
        <p:spPr>
          <a:xfrm>
            <a:off x="0" y="6455007"/>
            <a:ext cx="12192000" cy="402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528D69-CD71-AC4F-8B5E-52A181F13F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1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Vertical 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96384" y="1720850"/>
            <a:ext cx="4563533" cy="3438525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86" y="0"/>
            <a:ext cx="64644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4675" y="319254"/>
            <a:ext cx="4979125" cy="498598"/>
          </a:xfrm>
        </p:spPr>
        <p:txBody>
          <a:bodyPr tIns="0" bIns="0">
            <a:sp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374675" y="910073"/>
            <a:ext cx="4978400" cy="369332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74675" y="1720801"/>
            <a:ext cx="4978400" cy="1595309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86" y="0"/>
            <a:ext cx="646440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B8F3A6-5619-4002-9317-6812F00E4078}"/>
              </a:ext>
            </a:extLst>
          </p:cNvPr>
          <p:cNvSpPr/>
          <p:nvPr userDrawn="1"/>
        </p:nvSpPr>
        <p:spPr>
          <a:xfrm>
            <a:off x="-1" y="6455007"/>
            <a:ext cx="12279087" cy="402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DF4C00-B115-49D0-BF90-C5EA2B4CCE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0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Horizontal 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342761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79451" y="1031875"/>
            <a:ext cx="4580467" cy="5041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or enter text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4675" y="319254"/>
            <a:ext cx="4979125" cy="498598"/>
          </a:xfrm>
        </p:spPr>
        <p:txBody>
          <a:bodyPr tIns="0" bIns="0">
            <a:sp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374675" y="910073"/>
            <a:ext cx="4978400" cy="369332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74675" y="1720800"/>
            <a:ext cx="4978400" cy="369332"/>
          </a:xfr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75400" y="3867151"/>
            <a:ext cx="4978400" cy="159530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34276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571495-F6C4-E34D-BC7A-06967E974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2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831317" y="1588"/>
            <a:ext cx="6447769" cy="68564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8" y="319304"/>
            <a:ext cx="4979125" cy="498598"/>
          </a:xfrm>
        </p:spPr>
        <p:txBody>
          <a:bodyPr tIns="0" bIns="0">
            <a:sp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4978400" cy="369332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1517" y="1720851"/>
            <a:ext cx="4978400" cy="1595309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A52CF5-8C84-F247-B395-423F29505F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8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479177" y="1998618"/>
            <a:ext cx="5381897" cy="36053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8" y="319304"/>
            <a:ext cx="4979125" cy="498598"/>
          </a:xfrm>
        </p:spPr>
        <p:txBody>
          <a:bodyPr tIns="0" bIns="0">
            <a:sp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4978400" cy="369332"/>
          </a:xfr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1517" y="2021298"/>
            <a:ext cx="5413888" cy="3582669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54F362-06BB-E64C-9DB9-08DC34FA80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75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-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30908" y="1998618"/>
            <a:ext cx="5381897" cy="36053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content type or enter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517" y="319304"/>
            <a:ext cx="11579556" cy="498598"/>
          </a:xfrm>
        </p:spPr>
        <p:txBody>
          <a:bodyPr wrap="square" tIns="0" bIns="0">
            <a:sp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TITLE.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281517" y="910123"/>
            <a:ext cx="11579555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TITLES ARE AWESOME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64617" y="2021298"/>
            <a:ext cx="5413888" cy="3582669"/>
          </a:xfrm>
          <a:solidFill>
            <a:schemeClr val="accent1"/>
          </a:solidFill>
        </p:spPr>
        <p:txBody>
          <a:bodyPr lIns="180000" tIns="288000" rIns="180000" bIns="288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List or change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994627" y="6328109"/>
            <a:ext cx="1536171" cy="36004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Rectangle 11"/>
          <p:cNvSpPr/>
          <p:nvPr userDrawn="1"/>
        </p:nvSpPr>
        <p:spPr>
          <a:xfrm>
            <a:off x="0" y="6777368"/>
            <a:ext cx="12192000" cy="8063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826AFA-2DD7-534E-BDF2-96345A2C2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1" y="6455005"/>
            <a:ext cx="1696279" cy="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09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text or change format to remove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8E3C-FCDC-499F-823F-5E089000E503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1B309-5FB6-47CC-9B05-7449F292A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29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40" r:id="rId2"/>
    <p:sldLayoutId id="2147483838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37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3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3" indent="-2460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725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60575" indent="-2317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709854" y="2994847"/>
            <a:ext cx="5976257" cy="867930"/>
          </a:xfrm>
        </p:spPr>
        <p:txBody>
          <a:bodyPr/>
          <a:lstStyle/>
          <a:p>
            <a:r>
              <a:rPr lang="en-GB" dirty="0"/>
              <a:t>BUILDINGS</a:t>
            </a:r>
            <a:br>
              <a:rPr lang="en-GB" dirty="0"/>
            </a:br>
            <a:r>
              <a:rPr lang="en-GB" sz="2400" dirty="0">
                <a:latin typeface="+mn-lt"/>
              </a:rPr>
              <a:t>Impact &amp; Potential</a:t>
            </a:r>
            <a:endParaRPr lang="en-GB" dirty="0">
              <a:latin typeface="+mn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ALEX BAINES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VISION 2017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811106" y="2995029"/>
            <a:ext cx="774701" cy="813513"/>
            <a:chOff x="1263650" y="2381250"/>
            <a:chExt cx="792163" cy="831850"/>
          </a:xfrm>
          <a:solidFill>
            <a:schemeClr val="accent1"/>
          </a:solidFill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263650" y="2381250"/>
              <a:ext cx="792163" cy="831850"/>
            </a:xfrm>
            <a:custGeom>
              <a:avLst/>
              <a:gdLst>
                <a:gd name="T0" fmla="*/ 1784 w 3493"/>
                <a:gd name="T1" fmla="*/ 274 h 3665"/>
                <a:gd name="T2" fmla="*/ 203 w 3493"/>
                <a:gd name="T3" fmla="*/ 1679 h 3665"/>
                <a:gd name="T4" fmla="*/ 203 w 3493"/>
                <a:gd name="T5" fmla="*/ 3462 h 3665"/>
                <a:gd name="T6" fmla="*/ 3291 w 3493"/>
                <a:gd name="T7" fmla="*/ 3462 h 3665"/>
                <a:gd name="T8" fmla="*/ 3291 w 3493"/>
                <a:gd name="T9" fmla="*/ 1667 h 3665"/>
                <a:gd name="T10" fmla="*/ 3109 w 3493"/>
                <a:gd name="T11" fmla="*/ 1517 h 3665"/>
                <a:gd name="T12" fmla="*/ 3071 w 3493"/>
                <a:gd name="T13" fmla="*/ 1486 h 3665"/>
                <a:gd name="T14" fmla="*/ 3071 w 3493"/>
                <a:gd name="T15" fmla="*/ 749 h 3665"/>
                <a:gd name="T16" fmla="*/ 2785 w 3493"/>
                <a:gd name="T17" fmla="*/ 749 h 3665"/>
                <a:gd name="T18" fmla="*/ 2780 w 3493"/>
                <a:gd name="T19" fmla="*/ 963 h 3665"/>
                <a:gd name="T20" fmla="*/ 2774 w 3493"/>
                <a:gd name="T21" fmla="*/ 1186 h 3665"/>
                <a:gd name="T22" fmla="*/ 2611 w 3493"/>
                <a:gd name="T23" fmla="*/ 1034 h 3665"/>
                <a:gd name="T24" fmla="*/ 1784 w 3493"/>
                <a:gd name="T25" fmla="*/ 274 h 3665"/>
                <a:gd name="T26" fmla="*/ 1786 w 3493"/>
                <a:gd name="T27" fmla="*/ 0 h 3665"/>
                <a:gd name="T28" fmla="*/ 1854 w 3493"/>
                <a:gd name="T29" fmla="*/ 63 h 3665"/>
                <a:gd name="T30" fmla="*/ 2583 w 3493"/>
                <a:gd name="T31" fmla="*/ 734 h 3665"/>
                <a:gd name="T32" fmla="*/ 2585 w 3493"/>
                <a:gd name="T33" fmla="*/ 644 h 3665"/>
                <a:gd name="T34" fmla="*/ 2588 w 3493"/>
                <a:gd name="T35" fmla="*/ 545 h 3665"/>
                <a:gd name="T36" fmla="*/ 3274 w 3493"/>
                <a:gd name="T37" fmla="*/ 545 h 3665"/>
                <a:gd name="T38" fmla="*/ 3274 w 3493"/>
                <a:gd name="T39" fmla="*/ 1391 h 3665"/>
                <a:gd name="T40" fmla="*/ 3456 w 3493"/>
                <a:gd name="T41" fmla="*/ 1541 h 3665"/>
                <a:gd name="T42" fmla="*/ 3493 w 3493"/>
                <a:gd name="T43" fmla="*/ 1572 h 3665"/>
                <a:gd name="T44" fmla="*/ 3493 w 3493"/>
                <a:gd name="T45" fmla="*/ 3665 h 3665"/>
                <a:gd name="T46" fmla="*/ 0 w 3493"/>
                <a:gd name="T47" fmla="*/ 3665 h 3665"/>
                <a:gd name="T48" fmla="*/ 0 w 3493"/>
                <a:gd name="T49" fmla="*/ 1590 h 3665"/>
                <a:gd name="T50" fmla="*/ 34 w 3493"/>
                <a:gd name="T51" fmla="*/ 1559 h 3665"/>
                <a:gd name="T52" fmla="*/ 1719 w 3493"/>
                <a:gd name="T53" fmla="*/ 61 h 3665"/>
                <a:gd name="T54" fmla="*/ 1786 w 3493"/>
                <a:gd name="T55" fmla="*/ 0 h 3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93" h="3665">
                  <a:moveTo>
                    <a:pt x="1784" y="274"/>
                  </a:moveTo>
                  <a:lnTo>
                    <a:pt x="203" y="1679"/>
                  </a:lnTo>
                  <a:lnTo>
                    <a:pt x="203" y="3462"/>
                  </a:lnTo>
                  <a:lnTo>
                    <a:pt x="3291" y="3462"/>
                  </a:lnTo>
                  <a:lnTo>
                    <a:pt x="3291" y="1667"/>
                  </a:lnTo>
                  <a:lnTo>
                    <a:pt x="3109" y="1517"/>
                  </a:lnTo>
                  <a:lnTo>
                    <a:pt x="3071" y="1486"/>
                  </a:lnTo>
                  <a:lnTo>
                    <a:pt x="3071" y="749"/>
                  </a:lnTo>
                  <a:lnTo>
                    <a:pt x="2785" y="749"/>
                  </a:lnTo>
                  <a:lnTo>
                    <a:pt x="2780" y="963"/>
                  </a:lnTo>
                  <a:lnTo>
                    <a:pt x="2774" y="1186"/>
                  </a:lnTo>
                  <a:lnTo>
                    <a:pt x="2611" y="1034"/>
                  </a:lnTo>
                  <a:lnTo>
                    <a:pt x="1784" y="274"/>
                  </a:lnTo>
                  <a:close/>
                  <a:moveTo>
                    <a:pt x="1786" y="0"/>
                  </a:moveTo>
                  <a:lnTo>
                    <a:pt x="1854" y="63"/>
                  </a:lnTo>
                  <a:lnTo>
                    <a:pt x="2583" y="734"/>
                  </a:lnTo>
                  <a:lnTo>
                    <a:pt x="2585" y="644"/>
                  </a:lnTo>
                  <a:lnTo>
                    <a:pt x="2588" y="545"/>
                  </a:lnTo>
                  <a:lnTo>
                    <a:pt x="3274" y="545"/>
                  </a:lnTo>
                  <a:lnTo>
                    <a:pt x="3274" y="1391"/>
                  </a:lnTo>
                  <a:lnTo>
                    <a:pt x="3456" y="1541"/>
                  </a:lnTo>
                  <a:lnTo>
                    <a:pt x="3493" y="1572"/>
                  </a:lnTo>
                  <a:lnTo>
                    <a:pt x="3493" y="3665"/>
                  </a:lnTo>
                  <a:lnTo>
                    <a:pt x="0" y="3665"/>
                  </a:lnTo>
                  <a:lnTo>
                    <a:pt x="0" y="1590"/>
                  </a:lnTo>
                  <a:lnTo>
                    <a:pt x="34" y="1559"/>
                  </a:lnTo>
                  <a:lnTo>
                    <a:pt x="1719" y="61"/>
                  </a:lnTo>
                  <a:lnTo>
                    <a:pt x="1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466850" y="2763838"/>
              <a:ext cx="420688" cy="233363"/>
            </a:xfrm>
            <a:custGeom>
              <a:avLst/>
              <a:gdLst>
                <a:gd name="T0" fmla="*/ 0 w 1856"/>
                <a:gd name="T1" fmla="*/ 0 h 1031"/>
                <a:gd name="T2" fmla="*/ 530 w 1856"/>
                <a:gd name="T3" fmla="*/ 0 h 1031"/>
                <a:gd name="T4" fmla="*/ 530 w 1856"/>
                <a:gd name="T5" fmla="*/ 414 h 1031"/>
                <a:gd name="T6" fmla="*/ 1115 w 1856"/>
                <a:gd name="T7" fmla="*/ 412 h 1031"/>
                <a:gd name="T8" fmla="*/ 1117 w 1856"/>
                <a:gd name="T9" fmla="*/ 757 h 1031"/>
                <a:gd name="T10" fmla="*/ 1535 w 1856"/>
                <a:gd name="T11" fmla="*/ 757 h 1031"/>
                <a:gd name="T12" fmla="*/ 1535 w 1856"/>
                <a:gd name="T13" fmla="*/ 611 h 1031"/>
                <a:gd name="T14" fmla="*/ 1856 w 1856"/>
                <a:gd name="T15" fmla="*/ 828 h 1031"/>
                <a:gd name="T16" fmla="*/ 1538 w 1856"/>
                <a:gd name="T17" fmla="*/ 1031 h 1031"/>
                <a:gd name="T18" fmla="*/ 1538 w 1856"/>
                <a:gd name="T19" fmla="*/ 886 h 1031"/>
                <a:gd name="T20" fmla="*/ 1007 w 1856"/>
                <a:gd name="T21" fmla="*/ 886 h 1031"/>
                <a:gd name="T22" fmla="*/ 1007 w 1856"/>
                <a:gd name="T23" fmla="*/ 517 h 1031"/>
                <a:gd name="T24" fmla="*/ 415 w 1856"/>
                <a:gd name="T25" fmla="*/ 517 h 1031"/>
                <a:gd name="T26" fmla="*/ 415 w 1856"/>
                <a:gd name="T27" fmla="*/ 109 h 1031"/>
                <a:gd name="T28" fmla="*/ 0 w 1856"/>
                <a:gd name="T29" fmla="*/ 109 h 1031"/>
                <a:gd name="T30" fmla="*/ 0 w 1856"/>
                <a:gd name="T31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6" h="1031">
                  <a:moveTo>
                    <a:pt x="0" y="0"/>
                  </a:moveTo>
                  <a:lnTo>
                    <a:pt x="530" y="0"/>
                  </a:lnTo>
                  <a:lnTo>
                    <a:pt x="530" y="414"/>
                  </a:lnTo>
                  <a:lnTo>
                    <a:pt x="1115" y="412"/>
                  </a:lnTo>
                  <a:lnTo>
                    <a:pt x="1117" y="757"/>
                  </a:lnTo>
                  <a:lnTo>
                    <a:pt x="1535" y="757"/>
                  </a:lnTo>
                  <a:lnTo>
                    <a:pt x="1535" y="611"/>
                  </a:lnTo>
                  <a:lnTo>
                    <a:pt x="1856" y="828"/>
                  </a:lnTo>
                  <a:lnTo>
                    <a:pt x="1538" y="1031"/>
                  </a:lnTo>
                  <a:lnTo>
                    <a:pt x="1538" y="886"/>
                  </a:lnTo>
                  <a:lnTo>
                    <a:pt x="1007" y="886"/>
                  </a:lnTo>
                  <a:lnTo>
                    <a:pt x="1007" y="517"/>
                  </a:lnTo>
                  <a:lnTo>
                    <a:pt x="415" y="517"/>
                  </a:lnTo>
                  <a:lnTo>
                    <a:pt x="415" y="109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1180E3C-D257-4B12-90B9-23D022364FF9}"/>
              </a:ext>
            </a:extLst>
          </p:cNvPr>
          <p:cNvSpPr/>
          <p:nvPr/>
        </p:nvSpPr>
        <p:spPr>
          <a:xfrm>
            <a:off x="0" y="1406770"/>
            <a:ext cx="12192000" cy="13005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458E42-7A1B-40D7-B18A-2DFF3ED4B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48" y="1478846"/>
            <a:ext cx="4908704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93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5544" y="266072"/>
            <a:ext cx="3734344" cy="498598"/>
          </a:xfrm>
        </p:spPr>
        <p:txBody>
          <a:bodyPr/>
          <a:lstStyle/>
          <a:p>
            <a:r>
              <a:rPr lang="en-GB" dirty="0"/>
              <a:t>EEC</a:t>
            </a:r>
            <a:r>
              <a:rPr lang="en-GB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765544" y="900044"/>
            <a:ext cx="4978400" cy="369332"/>
          </a:xfrm>
        </p:spPr>
        <p:txBody>
          <a:bodyPr/>
          <a:lstStyle/>
          <a:p>
            <a:r>
              <a:rPr lang="en-GB" dirty="0"/>
              <a:t>RELEASED </a:t>
            </a:r>
            <a:r>
              <a:rPr lang="en-GB" dirty="0">
                <a:latin typeface="+mj-lt"/>
              </a:rPr>
              <a:t>Summer 2017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65544" y="1720851"/>
            <a:ext cx="4703394" cy="4372479"/>
          </a:xfrm>
        </p:spPr>
        <p:txBody>
          <a:bodyPr/>
          <a:lstStyle/>
          <a:p>
            <a:r>
              <a:rPr lang="en-GB" sz="1800" dirty="0"/>
              <a:t>Factors such as mould and damp in buildings can affect not only the health of the building, but especially the health of those who live within them.</a:t>
            </a:r>
          </a:p>
          <a:p>
            <a:r>
              <a:rPr lang="en-GB" sz="1800" dirty="0"/>
              <a:t>More than 1.5 times as many Europeans have poor health when living in an unhealthy building.</a:t>
            </a:r>
          </a:p>
          <a:p>
            <a:r>
              <a:rPr lang="en-GB" sz="1800" dirty="0"/>
              <a:t>1 in 6 Europeans report living in unhealthy buildings.</a:t>
            </a:r>
          </a:p>
          <a:p>
            <a:r>
              <a:rPr lang="en-GB" sz="1800" dirty="0"/>
              <a:t>If you live in an unhealthy building you are twice as likely to suffer from poor health.</a:t>
            </a:r>
          </a:p>
          <a:p>
            <a:endParaRPr lang="en-GB" sz="1800" dirty="0"/>
          </a:p>
        </p:txBody>
      </p:sp>
      <p:pic>
        <p:nvPicPr>
          <p:cNvPr id="8" name="Content Placeholder 2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21" y="0"/>
            <a:ext cx="4853166" cy="685800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61" y="0"/>
            <a:ext cx="5317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RESPIRATORY ILLNESS</a:t>
            </a:r>
            <a:r>
              <a:rPr lang="en-GB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VULNERABILITY DUE TO </a:t>
            </a:r>
            <a:r>
              <a:rPr lang="en-GB" b="1" dirty="0"/>
              <a:t>POOR IAQ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17747592"/>
              </p:ext>
            </p:extLst>
          </p:nvPr>
        </p:nvGraphicFramePr>
        <p:xfrm>
          <a:off x="1735138" y="2042737"/>
          <a:ext cx="4073525" cy="414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45546" y="2042738"/>
            <a:ext cx="4584724" cy="3779917"/>
          </a:xfrm>
        </p:spPr>
        <p:txBody>
          <a:bodyPr/>
          <a:lstStyle/>
          <a:p>
            <a:r>
              <a:rPr lang="en-GB" dirty="0"/>
              <a:t>€42bn per year</a:t>
            </a:r>
          </a:p>
          <a:p>
            <a:r>
              <a:rPr lang="en-GB" dirty="0"/>
              <a:t>Direct annual costs of treating asthma and chronic obstructive pulmonary disease e.g. medicine and care</a:t>
            </a:r>
          </a:p>
          <a:p>
            <a:r>
              <a:rPr lang="en-GB" dirty="0"/>
              <a:t>Asthma isn’t the only health risk; allergies, disabilities and premature deaths are also linked to living in damp buildings</a:t>
            </a:r>
          </a:p>
        </p:txBody>
      </p:sp>
    </p:spTree>
    <p:extLst>
      <p:ext uri="{BB962C8B-B14F-4D97-AF65-F5344CB8AC3E}">
        <p14:creationId xmlns:p14="http://schemas.microsoft.com/office/powerpoint/2010/main" val="9766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</a:t>
            </a:r>
            <a:r>
              <a:rPr lang="en-GB" sz="2000" dirty="0"/>
              <a:t>2</a:t>
            </a:r>
            <a:r>
              <a:rPr lang="en-GB" dirty="0"/>
              <a:t> IMPACT</a:t>
            </a:r>
            <a:r>
              <a:rPr lang="en-GB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ENVIRONMENTAL HEALTH PERSPECTIVES </a:t>
            </a:r>
            <a:r>
              <a:rPr lang="en-GB" dirty="0">
                <a:latin typeface="+mj-lt"/>
              </a:rPr>
              <a:t>LBL 2012</a:t>
            </a:r>
          </a:p>
        </p:txBody>
      </p:sp>
      <p:pic>
        <p:nvPicPr>
          <p:cNvPr id="4" name="Picture 2" descr="(caption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2713746" y="1516076"/>
            <a:ext cx="6969516" cy="47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16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 for Action</a:t>
            </a:r>
            <a:r>
              <a:rPr lang="en-GB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>
              <a:latin typeface="+mj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5EDC27-F04B-3749-866E-D336FAFC556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Should retrofitting houses be prioritised over other needs such as affordable housing?</a:t>
            </a:r>
          </a:p>
          <a:p>
            <a:r>
              <a:rPr lang="en-GB" sz="2400" dirty="0"/>
              <a:t>Should Landlords (commercial, domestic and private) be held accountable for their carbon emissions?</a:t>
            </a:r>
          </a:p>
          <a:p>
            <a:r>
              <a:rPr lang="en-GB" sz="2400" dirty="0"/>
              <a:t>Should all new builds be zero-carbon even if it costs more?</a:t>
            </a:r>
          </a:p>
          <a:p>
            <a:r>
              <a:rPr lang="en-GB" sz="2400" dirty="0"/>
              <a:t>Who should be responsible for bearing the costs of retrofitting or building zero carbon housing?</a:t>
            </a:r>
          </a:p>
        </p:txBody>
      </p:sp>
    </p:spTree>
    <p:extLst>
      <p:ext uri="{BB962C8B-B14F-4D97-AF65-F5344CB8AC3E}">
        <p14:creationId xmlns:p14="http://schemas.microsoft.com/office/powerpoint/2010/main" val="268171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F20F1-DE6C-B044-A5F2-03821064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  <a:r>
              <a:rPr lang="en-GB" dirty="0">
                <a:solidFill>
                  <a:schemeClr val="accent1"/>
                </a:solidFill>
              </a:rPr>
              <a:t>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E2ECF-F28F-984B-840D-B70D03A9DD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Content Placeholder 17" descr="Bubbles">
            <a:extLst>
              <a:ext uri="{FF2B5EF4-FFF2-40B4-BE49-F238E27FC236}">
                <a16:creationId xmlns:a16="http://schemas.microsoft.com/office/drawing/2014/main" id="{D814CB93-46F4-0C42-98C4-5976BD4A87E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5502" y="2188537"/>
            <a:ext cx="1485791" cy="1485791"/>
          </a:xfrm>
        </p:spPr>
      </p:pic>
      <p:pic>
        <p:nvPicPr>
          <p:cNvPr id="20" name="Content Placeholder 19" descr="Construction worker">
            <a:extLst>
              <a:ext uri="{FF2B5EF4-FFF2-40B4-BE49-F238E27FC236}">
                <a16:creationId xmlns:a16="http://schemas.microsoft.com/office/drawing/2014/main" id="{B31BDF89-206B-D849-AC4F-2EFF9F8FE9F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1675" y="2218089"/>
            <a:ext cx="1485791" cy="1485791"/>
          </a:xfrm>
        </p:spPr>
      </p:pic>
      <p:pic>
        <p:nvPicPr>
          <p:cNvPr id="16" name="Content Placeholder 15" descr="Thought bubble">
            <a:extLst>
              <a:ext uri="{FF2B5EF4-FFF2-40B4-BE49-F238E27FC236}">
                <a16:creationId xmlns:a16="http://schemas.microsoft.com/office/drawing/2014/main" id="{0304AA02-B68E-6545-95DF-D89B3A1A836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27268" y="1924783"/>
            <a:ext cx="1839229" cy="183922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DB5B02-D071-F840-9AC0-58C6CBB28A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Current CO</a:t>
            </a:r>
            <a:r>
              <a:rPr lang="en-GB" baseline="-25000" dirty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C59E5D-6079-4544-8D2F-F8EDC51C4C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Legislation and Standards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C40419-E970-6C4B-A64A-7C227387CA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Another Consideration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6971A9-00F0-AD45-8C28-F80EF28E3C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How significant is the contribution from Buildings?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D29C3A-09D1-8449-84EF-C4A3A3F223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Where are we know and what could we achieve?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B050E6-5950-0940-B355-94DCA10695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What else should we consider?</a:t>
            </a:r>
          </a:p>
        </p:txBody>
      </p:sp>
    </p:spTree>
    <p:extLst>
      <p:ext uri="{BB962C8B-B14F-4D97-AF65-F5344CB8AC3E}">
        <p14:creationId xmlns:p14="http://schemas.microsoft.com/office/powerpoint/2010/main" val="53196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E357E-5D9E-1B4D-9C33-F1E2EF81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</a:t>
            </a:r>
            <a:r>
              <a:rPr lang="en-GB" baseline="-25000" dirty="0"/>
              <a:t>2 </a:t>
            </a:r>
            <a:r>
              <a:rPr lang="en-GB" dirty="0"/>
              <a:t>Emissions</a:t>
            </a:r>
            <a:r>
              <a:rPr lang="en-GB" dirty="0">
                <a:solidFill>
                  <a:schemeClr val="accent1"/>
                </a:solidFill>
              </a:rPr>
              <a:t>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52ACA-4C72-8748-BE45-91C4B2DC78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ACD6B-D4B2-F845-930B-F11BE0C4F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426B0-EF5B-214A-9240-7D64CD222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86" y="1671145"/>
            <a:ext cx="10662555" cy="46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4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060A7B-D653-3E44-8F5A-9EF045EE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Greenhouse Gas Emissions</a:t>
            </a:r>
            <a:r>
              <a:rPr lang="en-GB" dirty="0">
                <a:solidFill>
                  <a:schemeClr val="accent1"/>
                </a:solidFill>
              </a:rPr>
              <a:t>.</a:t>
            </a:r>
            <a:endParaRPr lang="en-GB" baseline="-25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5718E2-4B27-2042-938D-04C917B4D5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D81AEFC-D416-EC40-AC53-66C497653CE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512828" y="1153739"/>
            <a:ext cx="7166344" cy="538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3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0D4A-6212-7A48-B07D-ADDBF268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</a:t>
            </a:r>
            <a:r>
              <a:rPr lang="en-GB" dirty="0">
                <a:solidFill>
                  <a:schemeClr val="accent1"/>
                </a:solidFill>
              </a:rPr>
              <a:t>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74860-1AE0-EC42-AAD5-356910E9B19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07D11-7F8E-0C49-B66D-13294EA5D07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BDD88-F285-C54D-8FB9-52CB80ACD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68" y="1371676"/>
            <a:ext cx="109474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2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929C-CDF1-1D4E-9B2A-4B0E52DFD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Overview</a:t>
            </a:r>
            <a:r>
              <a:rPr lang="en-GB" dirty="0">
                <a:solidFill>
                  <a:schemeClr val="accent1"/>
                </a:solidFill>
              </a:rPr>
              <a:t>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A3C5B-E051-F849-9413-15D241BAC02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HEATING AND HOT WATER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FB5252-BF99-3445-B149-C2F90379900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750219" y="2006600"/>
            <a:ext cx="8642350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2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FB32C6-0316-2F4B-97B5-C87C817A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Legislation &amp; Standards</a:t>
            </a:r>
            <a:r>
              <a:rPr lang="en-GB" dirty="0">
                <a:solidFill>
                  <a:schemeClr val="accent1"/>
                </a:solidFill>
              </a:rPr>
              <a:t>.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CB3578-5AE1-BC4A-9FD5-01D95D186D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WHERE ARE WE NOW?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F56DC2-2B3F-BA40-AB69-5EB8A971BB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29966" y="2006600"/>
            <a:ext cx="10431834" cy="4321175"/>
          </a:xfrm>
        </p:spPr>
        <p:txBody>
          <a:bodyPr/>
          <a:lstStyle/>
          <a:p>
            <a:r>
              <a:rPr lang="en-GB" dirty="0"/>
              <a:t>New Build</a:t>
            </a:r>
          </a:p>
          <a:p>
            <a:pPr lvl="1"/>
            <a:r>
              <a:rPr lang="en-GB" dirty="0"/>
              <a:t>Building Regulations</a:t>
            </a:r>
          </a:p>
          <a:p>
            <a:pPr lvl="1"/>
            <a:r>
              <a:rPr lang="en-GB" dirty="0"/>
              <a:t>Passivhaus</a:t>
            </a:r>
          </a:p>
          <a:p>
            <a:r>
              <a:rPr lang="en-GB" dirty="0"/>
              <a:t>Refurbishment</a:t>
            </a:r>
          </a:p>
          <a:p>
            <a:pPr lvl="1"/>
            <a:r>
              <a:rPr lang="en-GB" dirty="0"/>
              <a:t>Building Regulations</a:t>
            </a:r>
          </a:p>
          <a:p>
            <a:pPr lvl="1"/>
            <a:r>
              <a:rPr lang="en-GB" dirty="0"/>
              <a:t>PAS 2035</a:t>
            </a:r>
          </a:p>
          <a:p>
            <a:pPr lvl="1"/>
            <a:r>
              <a:rPr lang="en-GB" dirty="0" err="1"/>
              <a:t>EnerPHit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Zero-Carbon</a:t>
            </a:r>
          </a:p>
          <a:p>
            <a:pPr lvl="1"/>
            <a:r>
              <a:rPr lang="en-GB" dirty="0"/>
              <a:t>What is the target?</a:t>
            </a:r>
          </a:p>
          <a:p>
            <a:pPr lvl="1"/>
            <a:r>
              <a:rPr lang="en-GB" dirty="0"/>
              <a:t>What level of future refurb required?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8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1DDD-28C2-7C49-84A5-7BA26274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</a:t>
            </a:r>
            <a:r>
              <a:rPr lang="en-GB" dirty="0">
                <a:solidFill>
                  <a:schemeClr val="accent1"/>
                </a:solidFill>
              </a:rPr>
              <a:t>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4FAE2-FC1E-1045-8E85-DCFA8BCA0D9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THE COST FACTOR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3610C-0DF6-3D4A-8B92-329787E835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66600" y="2375932"/>
            <a:ext cx="8194472" cy="3460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Cost increase of New Build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Choosing with Refurb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Delivering Zero Carbon</a:t>
            </a:r>
          </a:p>
        </p:txBody>
      </p:sp>
    </p:spTree>
    <p:extLst>
      <p:ext uri="{BB962C8B-B14F-4D97-AF65-F5344CB8AC3E}">
        <p14:creationId xmlns:p14="http://schemas.microsoft.com/office/powerpoint/2010/main" val="25231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1524000" y="3334044"/>
          <a:ext cx="8342142" cy="352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sz="quarter" idx="14"/>
          </p:nvPr>
        </p:nvGraphicFramePr>
        <p:xfrm>
          <a:off x="736415" y="486672"/>
          <a:ext cx="3949870" cy="3723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305006" y="69955"/>
            <a:ext cx="4901710" cy="997196"/>
          </a:xfrm>
        </p:spPr>
        <p:txBody>
          <a:bodyPr/>
          <a:lstStyle/>
          <a:p>
            <a:r>
              <a:rPr lang="en-GB" dirty="0"/>
              <a:t>Another Consideration</a:t>
            </a:r>
            <a:r>
              <a:rPr lang="en-GB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dirty="0"/>
              <a:t>HEALTH &amp; WELLBEING</a:t>
            </a:r>
            <a:endParaRPr lang="en-GB" b="1" dirty="0">
              <a:latin typeface="+mj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6305006" y="1521950"/>
            <a:ext cx="3733800" cy="369332"/>
          </a:xfrm>
        </p:spPr>
        <p:txBody>
          <a:bodyPr/>
          <a:lstStyle/>
          <a:p>
            <a:r>
              <a:rPr lang="en-GB" dirty="0"/>
              <a:t>Why is it so important?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00AAB-0A0A-4C00-B99E-D900DB46A565}"/>
              </a:ext>
            </a:extLst>
          </p:cNvPr>
          <p:cNvSpPr txBox="1"/>
          <p:nvPr/>
        </p:nvSpPr>
        <p:spPr>
          <a:xfrm>
            <a:off x="6305006" y="2012499"/>
            <a:ext cx="409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36% of our lifetime we spend sleeping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For an average lifetime of 81 years that’s 29 years entirely asleep</a:t>
            </a:r>
          </a:p>
        </p:txBody>
      </p:sp>
    </p:spTree>
    <p:extLst>
      <p:ext uri="{BB962C8B-B14F-4D97-AF65-F5344CB8AC3E}">
        <p14:creationId xmlns:p14="http://schemas.microsoft.com/office/powerpoint/2010/main" val="27297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4" grpId="0" uiExpand="1">
        <p:bldSub>
          <a:bldChart bld="category"/>
        </p:bldSub>
      </p:bldGraphic>
      <p:bldP spid="2" grpId="0" build="p"/>
    </p:bldLst>
  </p:timing>
</p:sld>
</file>

<file path=ppt/theme/theme1.xml><?xml version="1.0" encoding="utf-8"?>
<a:theme xmlns:a="http://schemas.openxmlformats.org/drawingml/2006/main" name="Encraft Theme2">
  <a:themeElements>
    <a:clrScheme name="Encraft Multi">
      <a:dk1>
        <a:srgbClr val="676767"/>
      </a:dk1>
      <a:lt1>
        <a:srgbClr val="FFFFFF"/>
      </a:lt1>
      <a:dk2>
        <a:srgbClr val="3F3F3F"/>
      </a:dk2>
      <a:lt2>
        <a:srgbClr val="FFFFFF"/>
      </a:lt2>
      <a:accent1>
        <a:srgbClr val="66CCCC"/>
      </a:accent1>
      <a:accent2>
        <a:srgbClr val="A1DB8E"/>
      </a:accent2>
      <a:accent3>
        <a:srgbClr val="FF0044"/>
      </a:accent3>
      <a:accent4>
        <a:srgbClr val="F18B00"/>
      </a:accent4>
      <a:accent5>
        <a:srgbClr val="002E5E"/>
      </a:accent5>
      <a:accent6>
        <a:srgbClr val="FE6666"/>
      </a:accent6>
      <a:hlink>
        <a:srgbClr val="66CCCC"/>
      </a:hlink>
      <a:folHlink>
        <a:srgbClr val="66CCCC"/>
      </a:folHlink>
    </a:clrScheme>
    <a:fontScheme name="Roboto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raft Theme2" id="{6DF4A2AC-C345-45FB-B2CA-3E9A98D92F8F}" vid="{F0FF905E-2FDC-4458-BCE4-16C08D331EB1}"/>
    </a:ext>
  </a:extLst>
</a:theme>
</file>

<file path=ppt/theme/theme2.xml><?xml version="1.0" encoding="utf-8"?>
<a:theme xmlns:a="http://schemas.openxmlformats.org/drawingml/2006/main" name="Office Theme">
  <a:themeElements>
    <a:clrScheme name="Turq">
      <a:dk1>
        <a:srgbClr val="676767"/>
      </a:dk1>
      <a:lt1>
        <a:srgbClr val="FFFFFF"/>
      </a:lt1>
      <a:dk2>
        <a:srgbClr val="3F3F3F"/>
      </a:dk2>
      <a:lt2>
        <a:srgbClr val="FFFFFF"/>
      </a:lt2>
      <a:accent1>
        <a:srgbClr val="66CCCC"/>
      </a:accent1>
      <a:accent2>
        <a:srgbClr val="3BB6B3"/>
      </a:accent2>
      <a:accent3>
        <a:srgbClr val="339D9A"/>
      </a:accent3>
      <a:accent4>
        <a:srgbClr val="2B8583"/>
      </a:accent4>
      <a:accent5>
        <a:srgbClr val="206260"/>
      </a:accent5>
      <a:accent6>
        <a:srgbClr val="143C3B"/>
      </a:accent6>
      <a:hlink>
        <a:srgbClr val="66CCCC"/>
      </a:hlink>
      <a:folHlink>
        <a:srgbClr val="339D9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3591</TotalTime>
  <Words>371</Words>
  <Application>Microsoft Macintosh PowerPoint</Application>
  <PresentationFormat>Widescreen</PresentationFormat>
  <Paragraphs>69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Roboto</vt:lpstr>
      <vt:lpstr>Roboto Black</vt:lpstr>
      <vt:lpstr>Roboto Light</vt:lpstr>
      <vt:lpstr>Wingdings</vt:lpstr>
      <vt:lpstr>Encraft Theme2</vt:lpstr>
      <vt:lpstr>BUILDINGS Impact &amp; Potential</vt:lpstr>
      <vt:lpstr>Overview.</vt:lpstr>
      <vt:lpstr>CO2 Emissions.</vt:lpstr>
      <vt:lpstr>Greenhouse Gas Emissions.</vt:lpstr>
      <vt:lpstr>Local.</vt:lpstr>
      <vt:lpstr>EU Overview.</vt:lpstr>
      <vt:lpstr>Current Legislation &amp; Standards.</vt:lpstr>
      <vt:lpstr>COST.</vt:lpstr>
      <vt:lpstr>Another Consideration.</vt:lpstr>
      <vt:lpstr>EEC.</vt:lpstr>
      <vt:lpstr>RESPIRATORY ILLNESS.</vt:lpstr>
      <vt:lpstr>CO2 IMPACT.</vt:lpstr>
      <vt:lpstr>Options for Action.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Baines</dc:creator>
  <cp:lastModifiedBy>Alex Baines</cp:lastModifiedBy>
  <cp:revision>153</cp:revision>
  <dcterms:created xsi:type="dcterms:W3CDTF">2017-05-30T13:27:14Z</dcterms:created>
  <dcterms:modified xsi:type="dcterms:W3CDTF">2019-09-28T11:13:48Z</dcterms:modified>
</cp:coreProperties>
</file>